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77" r:id="rId1"/>
  </p:sldMasterIdLst>
  <p:notesMasterIdLst>
    <p:notesMasterId r:id="rId88"/>
  </p:notesMasterIdLst>
  <p:handoutMasterIdLst>
    <p:handoutMasterId r:id="rId89"/>
  </p:handoutMasterIdLst>
  <p:sldIdLst>
    <p:sldId id="256" r:id="rId2"/>
    <p:sldId id="272" r:id="rId3"/>
    <p:sldId id="312" r:id="rId4"/>
    <p:sldId id="278" r:id="rId5"/>
    <p:sldId id="279" r:id="rId6"/>
    <p:sldId id="264" r:id="rId7"/>
    <p:sldId id="262" r:id="rId8"/>
    <p:sldId id="306" r:id="rId9"/>
    <p:sldId id="307" r:id="rId10"/>
    <p:sldId id="296" r:id="rId11"/>
    <p:sldId id="297" r:id="rId12"/>
    <p:sldId id="308" r:id="rId13"/>
    <p:sldId id="309" r:id="rId14"/>
    <p:sldId id="276" r:id="rId15"/>
    <p:sldId id="314" r:id="rId16"/>
    <p:sldId id="311" r:id="rId17"/>
    <p:sldId id="313" r:id="rId18"/>
    <p:sldId id="317" r:id="rId19"/>
    <p:sldId id="316" r:id="rId20"/>
    <p:sldId id="321" r:id="rId21"/>
    <p:sldId id="265" r:id="rId22"/>
    <p:sldId id="298" r:id="rId23"/>
    <p:sldId id="300" r:id="rId24"/>
    <p:sldId id="302" r:id="rId25"/>
    <p:sldId id="303" r:id="rId26"/>
    <p:sldId id="304" r:id="rId27"/>
    <p:sldId id="301" r:id="rId28"/>
    <p:sldId id="305" r:id="rId29"/>
    <p:sldId id="322" r:id="rId30"/>
    <p:sldId id="323" r:id="rId31"/>
    <p:sldId id="27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6" r:id="rId40"/>
    <p:sldId id="310" r:id="rId41"/>
    <p:sldId id="337" r:id="rId42"/>
    <p:sldId id="315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285" r:id="rId63"/>
    <p:sldId id="286" r:id="rId64"/>
    <p:sldId id="332" r:id="rId65"/>
    <p:sldId id="333" r:id="rId66"/>
    <p:sldId id="331" r:id="rId67"/>
    <p:sldId id="335" r:id="rId68"/>
    <p:sldId id="288" r:id="rId69"/>
    <p:sldId id="362" r:id="rId70"/>
    <p:sldId id="357" r:id="rId71"/>
    <p:sldId id="359" r:id="rId72"/>
    <p:sldId id="360" r:id="rId73"/>
    <p:sldId id="358" r:id="rId74"/>
    <p:sldId id="361" r:id="rId75"/>
    <p:sldId id="363" r:id="rId76"/>
    <p:sldId id="287" r:id="rId77"/>
    <p:sldId id="289" r:id="rId78"/>
    <p:sldId id="294" r:id="rId79"/>
    <p:sldId id="290" r:id="rId80"/>
    <p:sldId id="292" r:id="rId81"/>
    <p:sldId id="293" r:id="rId82"/>
    <p:sldId id="291" r:id="rId83"/>
    <p:sldId id="295" r:id="rId84"/>
    <p:sldId id="267" r:id="rId85"/>
    <p:sldId id="281" r:id="rId86"/>
    <p:sldId id="280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D224DAA-1425-4E2E-BF8E-A8C60500AD70}">
          <p14:sldIdLst>
            <p14:sldId id="256"/>
            <p14:sldId id="272"/>
            <p14:sldId id="312"/>
            <p14:sldId id="278"/>
            <p14:sldId id="279"/>
            <p14:sldId id="264"/>
            <p14:sldId id="262"/>
            <p14:sldId id="306"/>
            <p14:sldId id="307"/>
            <p14:sldId id="296"/>
            <p14:sldId id="297"/>
            <p14:sldId id="308"/>
            <p14:sldId id="309"/>
            <p14:sldId id="276"/>
            <p14:sldId id="314"/>
            <p14:sldId id="311"/>
            <p14:sldId id="313"/>
            <p14:sldId id="317"/>
            <p14:sldId id="316"/>
            <p14:sldId id="321"/>
            <p14:sldId id="265"/>
            <p14:sldId id="298"/>
            <p14:sldId id="300"/>
            <p14:sldId id="302"/>
            <p14:sldId id="303"/>
            <p14:sldId id="304"/>
            <p14:sldId id="301"/>
            <p14:sldId id="305"/>
            <p14:sldId id="322"/>
            <p14:sldId id="323"/>
            <p14:sldId id="273"/>
            <p14:sldId id="324"/>
            <p14:sldId id="325"/>
            <p14:sldId id="326"/>
            <p14:sldId id="327"/>
            <p14:sldId id="328"/>
            <p14:sldId id="329"/>
            <p14:sldId id="330"/>
            <p14:sldId id="336"/>
            <p14:sldId id="310"/>
            <p14:sldId id="337"/>
            <p14:sldId id="31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285"/>
            <p14:sldId id="286"/>
            <p14:sldId id="332"/>
            <p14:sldId id="333"/>
            <p14:sldId id="331"/>
            <p14:sldId id="335"/>
            <p14:sldId id="288"/>
            <p14:sldId id="362"/>
            <p14:sldId id="357"/>
            <p14:sldId id="359"/>
            <p14:sldId id="360"/>
            <p14:sldId id="358"/>
            <p14:sldId id="361"/>
            <p14:sldId id="363"/>
            <p14:sldId id="287"/>
            <p14:sldId id="289"/>
            <p14:sldId id="294"/>
            <p14:sldId id="290"/>
            <p14:sldId id="292"/>
            <p14:sldId id="293"/>
            <p14:sldId id="291"/>
            <p14:sldId id="295"/>
            <p14:sldId id="267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wan AL MASRI" initials="MAM" lastIdx="4" clrIdx="0">
    <p:extLst>
      <p:ext uri="{19B8F6BF-5375-455C-9EA6-DF929625EA0E}">
        <p15:presenceInfo xmlns:p15="http://schemas.microsoft.com/office/powerpoint/2012/main" userId="Marwan AL MAS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0" autoAdjust="0"/>
    <p:restoredTop sz="93979" autoAdjust="0"/>
  </p:normalViewPr>
  <p:slideViewPr>
    <p:cSldViewPr snapToGrid="0">
      <p:cViewPr varScale="1">
        <p:scale>
          <a:sx n="72" d="100"/>
          <a:sy n="72" d="100"/>
        </p:scale>
        <p:origin x="54" y="6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6T22:21:06.057" idx="3">
    <p:pos x="10" y="10"/>
    <p:text>Reunion : -Respect de l'ODJ
- Rédaction du compte rendu
Analyse :  - Mise en avant des réussites/problèmes
rencontrées
- Proposition de solutions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6T09:11:17.771" idx="2">
    <p:pos x="4005" y="1330"/>
    <p:text>•	Communication claire : Assurez-vous que les informations sont bien comprises par tous.
•	Respect des délais : Respectez les échéances pour maintenir la progression du projet.
•	Collaboration : Travaillez en équipe, partagez les connaissances et soutenez vos collègues.
•	Flexibilité : Adaptez-vous rapidement aux changements technologiques et aux besoins du projet.
•	Responsabilité individuelle : Assumez vos tâches et soyez responsable de vos actions.
•	Résolution constructive des conflits : Abordez les divergences avec une attitude constructive et orientée vers la solution.
•	Autonomie équilibrée : Soyez autonome tout en étant prêt à demander de l'aide lorsque nécessaire.
•	Constructivité face aux erreurs : Apprenez des erreurs et partagez ces expériences pour éviter de les répéter.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12T07:56:37.913" idx="4">
    <p:pos x="10" y="10"/>
    <p:text>HTML / Simplicité (100 balises) utilisables sur tout les navigateurs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3FD34-0D27-40E4-B826-3F284499AF5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03739-9B08-4E01-9BA7-F850EA1F7329}">
      <dgm:prSet/>
      <dgm:spPr/>
      <dgm:t>
        <a:bodyPr/>
        <a:lstStyle/>
        <a:p>
          <a:r>
            <a:rPr lang="fr-FR" dirty="0"/>
            <a:t>Page nécessaire au fonctionnement d’une e-boutique</a:t>
          </a:r>
        </a:p>
      </dgm:t>
    </dgm:pt>
    <dgm:pt modelId="{605D4EC5-79AD-412E-B5D9-C525065BFC27}" type="parTrans" cxnId="{49E855BD-902F-44FF-AB3D-B8843BE297FB}">
      <dgm:prSet/>
      <dgm:spPr/>
      <dgm:t>
        <a:bodyPr/>
        <a:lstStyle/>
        <a:p>
          <a:endParaRPr lang="fr-FR"/>
        </a:p>
      </dgm:t>
    </dgm:pt>
    <dgm:pt modelId="{26CD347F-27BA-4808-87FC-9A72C7C9A8E5}" type="sibTrans" cxnId="{49E855BD-902F-44FF-AB3D-B8843BE297FB}">
      <dgm:prSet/>
      <dgm:spPr/>
      <dgm:t>
        <a:bodyPr/>
        <a:lstStyle/>
        <a:p>
          <a:endParaRPr lang="fr-FR"/>
        </a:p>
      </dgm:t>
    </dgm:pt>
    <dgm:pt modelId="{384C2294-D038-4130-A54C-98E8EA2DEB29}">
      <dgm:prSet/>
      <dgm:spPr/>
      <dgm:t>
        <a:bodyPr/>
        <a:lstStyle/>
        <a:p>
          <a:r>
            <a:rPr lang="fr-FR" dirty="0"/>
            <a:t>Permettre création d’une commande / devis</a:t>
          </a:r>
        </a:p>
      </dgm:t>
    </dgm:pt>
    <dgm:pt modelId="{283B1C19-1836-484A-AC01-DAAEC2D1021E}" type="parTrans" cxnId="{0146C9DC-70C7-46CF-ABB2-943E232B163D}">
      <dgm:prSet/>
      <dgm:spPr/>
      <dgm:t>
        <a:bodyPr/>
        <a:lstStyle/>
        <a:p>
          <a:endParaRPr lang="fr-FR"/>
        </a:p>
      </dgm:t>
    </dgm:pt>
    <dgm:pt modelId="{11DC0F83-8E40-4ED4-A784-BF9DC1FAFFAF}" type="sibTrans" cxnId="{0146C9DC-70C7-46CF-ABB2-943E232B163D}">
      <dgm:prSet/>
      <dgm:spPr/>
      <dgm:t>
        <a:bodyPr/>
        <a:lstStyle/>
        <a:p>
          <a:endParaRPr lang="fr-FR"/>
        </a:p>
      </dgm:t>
    </dgm:pt>
    <dgm:pt modelId="{90266A9B-F2F1-40A8-BA29-1A315A3ECE99}">
      <dgm:prSet/>
      <dgm:spPr/>
      <dgm:t>
        <a:bodyPr/>
        <a:lstStyle/>
        <a:p>
          <a:r>
            <a:rPr lang="fr-FR" dirty="0"/>
            <a:t>Ajout d’un produit</a:t>
          </a:r>
        </a:p>
      </dgm:t>
    </dgm:pt>
    <dgm:pt modelId="{B90A0D44-FC0E-4561-92BF-31697C5047A8}" type="parTrans" cxnId="{C2472711-D726-4D26-9ABA-26FF7C93F56E}">
      <dgm:prSet/>
      <dgm:spPr/>
      <dgm:t>
        <a:bodyPr/>
        <a:lstStyle/>
        <a:p>
          <a:endParaRPr lang="fr-FR"/>
        </a:p>
      </dgm:t>
    </dgm:pt>
    <dgm:pt modelId="{957D044C-6859-4E44-86C8-0D803E5A35A4}" type="sibTrans" cxnId="{C2472711-D726-4D26-9ABA-26FF7C93F56E}">
      <dgm:prSet/>
      <dgm:spPr/>
      <dgm:t>
        <a:bodyPr/>
        <a:lstStyle/>
        <a:p>
          <a:endParaRPr lang="fr-FR"/>
        </a:p>
      </dgm:t>
    </dgm:pt>
    <dgm:pt modelId="{97670E8D-5330-47C5-B948-BFAE49C01C68}">
      <dgm:prSet/>
      <dgm:spPr/>
      <dgm:t>
        <a:bodyPr/>
        <a:lstStyle/>
        <a:p>
          <a:r>
            <a:rPr lang="fr-FR" dirty="0"/>
            <a:t>Gestion des quantités (ajout, retrait, suppression)</a:t>
          </a:r>
        </a:p>
      </dgm:t>
    </dgm:pt>
    <dgm:pt modelId="{D52804C2-0906-4391-8987-3084EA253671}" type="parTrans" cxnId="{62DE03D9-A1F4-47FE-9042-F14B3660C60E}">
      <dgm:prSet/>
      <dgm:spPr/>
      <dgm:t>
        <a:bodyPr/>
        <a:lstStyle/>
        <a:p>
          <a:endParaRPr lang="fr-FR"/>
        </a:p>
      </dgm:t>
    </dgm:pt>
    <dgm:pt modelId="{BD1AE3AD-D85A-4584-BF23-D08E72DD3B09}" type="sibTrans" cxnId="{62DE03D9-A1F4-47FE-9042-F14B3660C60E}">
      <dgm:prSet/>
      <dgm:spPr/>
      <dgm:t>
        <a:bodyPr/>
        <a:lstStyle/>
        <a:p>
          <a:endParaRPr lang="fr-FR"/>
        </a:p>
      </dgm:t>
    </dgm:pt>
    <dgm:pt modelId="{4DB3C655-C204-4103-882A-D81E082E32DE}">
      <dgm:prSet/>
      <dgm:spPr/>
      <dgm:t>
        <a:bodyPr/>
        <a:lstStyle/>
        <a:p>
          <a:r>
            <a:rPr lang="fr-FR" dirty="0"/>
            <a:t>Calcul du prix de la commande</a:t>
          </a:r>
        </a:p>
      </dgm:t>
    </dgm:pt>
    <dgm:pt modelId="{B88A1EB0-0A3F-44F6-92CA-EAB41574188F}" type="parTrans" cxnId="{7364F2E4-57F0-4FBB-A859-1B2EE4A4A9B7}">
      <dgm:prSet/>
      <dgm:spPr/>
      <dgm:t>
        <a:bodyPr/>
        <a:lstStyle/>
        <a:p>
          <a:endParaRPr lang="fr-FR"/>
        </a:p>
      </dgm:t>
    </dgm:pt>
    <dgm:pt modelId="{CE20C60E-BF16-4811-914B-32D8B968313D}" type="sibTrans" cxnId="{7364F2E4-57F0-4FBB-A859-1B2EE4A4A9B7}">
      <dgm:prSet/>
      <dgm:spPr/>
      <dgm:t>
        <a:bodyPr/>
        <a:lstStyle/>
        <a:p>
          <a:endParaRPr lang="fr-FR"/>
        </a:p>
      </dgm:t>
    </dgm:pt>
    <dgm:pt modelId="{682BE4CA-BDCD-472F-83D5-6CB82D4DA4DA}" type="pres">
      <dgm:prSet presAssocID="{B843FD34-0D27-40E4-B826-3F284499AF50}" presName="vert0" presStyleCnt="0">
        <dgm:presLayoutVars>
          <dgm:dir/>
          <dgm:animOne val="branch"/>
          <dgm:animLvl val="lvl"/>
        </dgm:presLayoutVars>
      </dgm:prSet>
      <dgm:spPr/>
    </dgm:pt>
    <dgm:pt modelId="{2268E4F4-06C0-4943-90BF-F92EF15E4F8F}" type="pres">
      <dgm:prSet presAssocID="{FBA03739-9B08-4E01-9BA7-F850EA1F7329}" presName="thickLine" presStyleLbl="alignNode1" presStyleIdx="0" presStyleCnt="5"/>
      <dgm:spPr/>
    </dgm:pt>
    <dgm:pt modelId="{04AD2E15-ACF3-403C-9D93-7912ED9A0547}" type="pres">
      <dgm:prSet presAssocID="{FBA03739-9B08-4E01-9BA7-F850EA1F7329}" presName="horz1" presStyleCnt="0"/>
      <dgm:spPr/>
    </dgm:pt>
    <dgm:pt modelId="{DCA0FCA8-726C-4866-B35A-EC283A7B1AF2}" type="pres">
      <dgm:prSet presAssocID="{FBA03739-9B08-4E01-9BA7-F850EA1F7329}" presName="tx1" presStyleLbl="revTx" presStyleIdx="0" presStyleCnt="5" custLinFactNeighborX="-318"/>
      <dgm:spPr/>
    </dgm:pt>
    <dgm:pt modelId="{87A58149-6C70-4C3E-B682-F1CAAB0E2AA0}" type="pres">
      <dgm:prSet presAssocID="{FBA03739-9B08-4E01-9BA7-F850EA1F7329}" presName="vert1" presStyleCnt="0"/>
      <dgm:spPr/>
    </dgm:pt>
    <dgm:pt modelId="{2140DFF8-0132-4273-B5ED-53B46403EEFE}" type="pres">
      <dgm:prSet presAssocID="{384C2294-D038-4130-A54C-98E8EA2DEB29}" presName="thickLine" presStyleLbl="alignNode1" presStyleIdx="1" presStyleCnt="5"/>
      <dgm:spPr/>
    </dgm:pt>
    <dgm:pt modelId="{17D1E8FF-6B44-4F8F-B163-B065D1891830}" type="pres">
      <dgm:prSet presAssocID="{384C2294-D038-4130-A54C-98E8EA2DEB29}" presName="horz1" presStyleCnt="0"/>
      <dgm:spPr/>
    </dgm:pt>
    <dgm:pt modelId="{0BBB0B61-8DC4-4F95-BB43-9814A1730B66}" type="pres">
      <dgm:prSet presAssocID="{384C2294-D038-4130-A54C-98E8EA2DEB29}" presName="tx1" presStyleLbl="revTx" presStyleIdx="1" presStyleCnt="5"/>
      <dgm:spPr/>
    </dgm:pt>
    <dgm:pt modelId="{9BD07A98-303B-47F9-8EAE-B99FCCE2B3DE}" type="pres">
      <dgm:prSet presAssocID="{384C2294-D038-4130-A54C-98E8EA2DEB29}" presName="vert1" presStyleCnt="0"/>
      <dgm:spPr/>
    </dgm:pt>
    <dgm:pt modelId="{7E0F2096-E756-435D-BA29-9F3AC90299BF}" type="pres">
      <dgm:prSet presAssocID="{90266A9B-F2F1-40A8-BA29-1A315A3ECE99}" presName="thickLine" presStyleLbl="alignNode1" presStyleIdx="2" presStyleCnt="5"/>
      <dgm:spPr/>
    </dgm:pt>
    <dgm:pt modelId="{30DA9D56-3965-43EC-A4B8-3A97363C2087}" type="pres">
      <dgm:prSet presAssocID="{90266A9B-F2F1-40A8-BA29-1A315A3ECE99}" presName="horz1" presStyleCnt="0"/>
      <dgm:spPr/>
    </dgm:pt>
    <dgm:pt modelId="{1E4004BB-0E06-4B74-AD16-E5FCC7A24CCC}" type="pres">
      <dgm:prSet presAssocID="{90266A9B-F2F1-40A8-BA29-1A315A3ECE99}" presName="tx1" presStyleLbl="revTx" presStyleIdx="2" presStyleCnt="5"/>
      <dgm:spPr/>
    </dgm:pt>
    <dgm:pt modelId="{3FC77D7C-F989-4878-8CDD-DF91812C80F5}" type="pres">
      <dgm:prSet presAssocID="{90266A9B-F2F1-40A8-BA29-1A315A3ECE99}" presName="vert1" presStyleCnt="0"/>
      <dgm:spPr/>
    </dgm:pt>
    <dgm:pt modelId="{CAFA9451-477E-41AF-B405-428764BDDC5F}" type="pres">
      <dgm:prSet presAssocID="{97670E8D-5330-47C5-B948-BFAE49C01C68}" presName="thickLine" presStyleLbl="alignNode1" presStyleIdx="3" presStyleCnt="5"/>
      <dgm:spPr/>
    </dgm:pt>
    <dgm:pt modelId="{9D14D3A3-09A0-4EDB-A485-90FD9FC7840E}" type="pres">
      <dgm:prSet presAssocID="{97670E8D-5330-47C5-B948-BFAE49C01C68}" presName="horz1" presStyleCnt="0"/>
      <dgm:spPr/>
    </dgm:pt>
    <dgm:pt modelId="{DD143308-3F5E-49FA-8639-0BDC20C94C20}" type="pres">
      <dgm:prSet presAssocID="{97670E8D-5330-47C5-B948-BFAE49C01C68}" presName="tx1" presStyleLbl="revTx" presStyleIdx="3" presStyleCnt="5"/>
      <dgm:spPr/>
    </dgm:pt>
    <dgm:pt modelId="{57BD6CDC-FF94-4443-B544-CA0800E3DF9F}" type="pres">
      <dgm:prSet presAssocID="{97670E8D-5330-47C5-B948-BFAE49C01C68}" presName="vert1" presStyleCnt="0"/>
      <dgm:spPr/>
    </dgm:pt>
    <dgm:pt modelId="{E313260D-7B87-47EB-B5AD-51B4CA59CE64}" type="pres">
      <dgm:prSet presAssocID="{4DB3C655-C204-4103-882A-D81E082E32DE}" presName="thickLine" presStyleLbl="alignNode1" presStyleIdx="4" presStyleCnt="5"/>
      <dgm:spPr/>
    </dgm:pt>
    <dgm:pt modelId="{E5A91B5C-BA1A-4DA9-9508-5F381B676DDF}" type="pres">
      <dgm:prSet presAssocID="{4DB3C655-C204-4103-882A-D81E082E32DE}" presName="horz1" presStyleCnt="0"/>
      <dgm:spPr/>
    </dgm:pt>
    <dgm:pt modelId="{377F1682-9803-445D-A887-39EEF3E00463}" type="pres">
      <dgm:prSet presAssocID="{4DB3C655-C204-4103-882A-D81E082E32DE}" presName="tx1" presStyleLbl="revTx" presStyleIdx="4" presStyleCnt="5"/>
      <dgm:spPr/>
    </dgm:pt>
    <dgm:pt modelId="{E5DC0567-6B1B-4765-A521-2466BA7C014A}" type="pres">
      <dgm:prSet presAssocID="{4DB3C655-C204-4103-882A-D81E082E32DE}" presName="vert1" presStyleCnt="0"/>
      <dgm:spPr/>
    </dgm:pt>
  </dgm:ptLst>
  <dgm:cxnLst>
    <dgm:cxn modelId="{C3648602-B834-4A8C-A4EB-61A2A9FEEDE7}" type="presOf" srcId="{97670E8D-5330-47C5-B948-BFAE49C01C68}" destId="{DD143308-3F5E-49FA-8639-0BDC20C94C20}" srcOrd="0" destOrd="0" presId="urn:microsoft.com/office/officeart/2008/layout/LinedList"/>
    <dgm:cxn modelId="{C2472711-D726-4D26-9ABA-26FF7C93F56E}" srcId="{B843FD34-0D27-40E4-B826-3F284499AF50}" destId="{90266A9B-F2F1-40A8-BA29-1A315A3ECE99}" srcOrd="2" destOrd="0" parTransId="{B90A0D44-FC0E-4561-92BF-31697C5047A8}" sibTransId="{957D044C-6859-4E44-86C8-0D803E5A35A4}"/>
    <dgm:cxn modelId="{E8909449-17D2-41FD-BE30-8DE8526124B8}" type="presOf" srcId="{FBA03739-9B08-4E01-9BA7-F850EA1F7329}" destId="{DCA0FCA8-726C-4866-B35A-EC283A7B1AF2}" srcOrd="0" destOrd="0" presId="urn:microsoft.com/office/officeart/2008/layout/LinedList"/>
    <dgm:cxn modelId="{F47FC151-8B1A-42F9-945C-55D3149BC230}" type="presOf" srcId="{B843FD34-0D27-40E4-B826-3F284499AF50}" destId="{682BE4CA-BDCD-472F-83D5-6CB82D4DA4DA}" srcOrd="0" destOrd="0" presId="urn:microsoft.com/office/officeart/2008/layout/LinedList"/>
    <dgm:cxn modelId="{A42B3C55-94CC-438E-AAF3-4293F992B8FD}" type="presOf" srcId="{4DB3C655-C204-4103-882A-D81E082E32DE}" destId="{377F1682-9803-445D-A887-39EEF3E00463}" srcOrd="0" destOrd="0" presId="urn:microsoft.com/office/officeart/2008/layout/LinedList"/>
    <dgm:cxn modelId="{3104E49B-2AB0-4D73-ADEC-3EE014E79D0D}" type="presOf" srcId="{384C2294-D038-4130-A54C-98E8EA2DEB29}" destId="{0BBB0B61-8DC4-4F95-BB43-9814A1730B66}" srcOrd="0" destOrd="0" presId="urn:microsoft.com/office/officeart/2008/layout/LinedList"/>
    <dgm:cxn modelId="{49E855BD-902F-44FF-AB3D-B8843BE297FB}" srcId="{B843FD34-0D27-40E4-B826-3F284499AF50}" destId="{FBA03739-9B08-4E01-9BA7-F850EA1F7329}" srcOrd="0" destOrd="0" parTransId="{605D4EC5-79AD-412E-B5D9-C525065BFC27}" sibTransId="{26CD347F-27BA-4808-87FC-9A72C7C9A8E5}"/>
    <dgm:cxn modelId="{62DE03D9-A1F4-47FE-9042-F14B3660C60E}" srcId="{B843FD34-0D27-40E4-B826-3F284499AF50}" destId="{97670E8D-5330-47C5-B948-BFAE49C01C68}" srcOrd="3" destOrd="0" parTransId="{D52804C2-0906-4391-8987-3084EA253671}" sibTransId="{BD1AE3AD-D85A-4584-BF23-D08E72DD3B09}"/>
    <dgm:cxn modelId="{0146C9DC-70C7-46CF-ABB2-943E232B163D}" srcId="{B843FD34-0D27-40E4-B826-3F284499AF50}" destId="{384C2294-D038-4130-A54C-98E8EA2DEB29}" srcOrd="1" destOrd="0" parTransId="{283B1C19-1836-484A-AC01-DAAEC2D1021E}" sibTransId="{11DC0F83-8E40-4ED4-A784-BF9DC1FAFFAF}"/>
    <dgm:cxn modelId="{7364F2E4-57F0-4FBB-A859-1B2EE4A4A9B7}" srcId="{B843FD34-0D27-40E4-B826-3F284499AF50}" destId="{4DB3C655-C204-4103-882A-D81E082E32DE}" srcOrd="4" destOrd="0" parTransId="{B88A1EB0-0A3F-44F6-92CA-EAB41574188F}" sibTransId="{CE20C60E-BF16-4811-914B-32D8B968313D}"/>
    <dgm:cxn modelId="{CEEEE2FF-FFDD-4B44-9E86-7022B45F9CA4}" type="presOf" srcId="{90266A9B-F2F1-40A8-BA29-1A315A3ECE99}" destId="{1E4004BB-0E06-4B74-AD16-E5FCC7A24CCC}" srcOrd="0" destOrd="0" presId="urn:microsoft.com/office/officeart/2008/layout/LinedList"/>
    <dgm:cxn modelId="{089C5AFA-1CB4-4724-93A2-6980345D84CB}" type="presParOf" srcId="{682BE4CA-BDCD-472F-83D5-6CB82D4DA4DA}" destId="{2268E4F4-06C0-4943-90BF-F92EF15E4F8F}" srcOrd="0" destOrd="0" presId="urn:microsoft.com/office/officeart/2008/layout/LinedList"/>
    <dgm:cxn modelId="{E1648D24-5B86-4C35-A29D-ABF2CB71C7FC}" type="presParOf" srcId="{682BE4CA-BDCD-472F-83D5-6CB82D4DA4DA}" destId="{04AD2E15-ACF3-403C-9D93-7912ED9A0547}" srcOrd="1" destOrd="0" presId="urn:microsoft.com/office/officeart/2008/layout/LinedList"/>
    <dgm:cxn modelId="{F3026787-1325-4115-8ABC-B1719EA7AC27}" type="presParOf" srcId="{04AD2E15-ACF3-403C-9D93-7912ED9A0547}" destId="{DCA0FCA8-726C-4866-B35A-EC283A7B1AF2}" srcOrd="0" destOrd="0" presId="urn:microsoft.com/office/officeart/2008/layout/LinedList"/>
    <dgm:cxn modelId="{D73C51BA-CD15-4DD2-AC7C-8A8A4F57EF4C}" type="presParOf" srcId="{04AD2E15-ACF3-403C-9D93-7912ED9A0547}" destId="{87A58149-6C70-4C3E-B682-F1CAAB0E2AA0}" srcOrd="1" destOrd="0" presId="urn:microsoft.com/office/officeart/2008/layout/LinedList"/>
    <dgm:cxn modelId="{FFE769AD-8889-4CD9-83A1-1FD9A3CDB8EB}" type="presParOf" srcId="{682BE4CA-BDCD-472F-83D5-6CB82D4DA4DA}" destId="{2140DFF8-0132-4273-B5ED-53B46403EEFE}" srcOrd="2" destOrd="0" presId="urn:microsoft.com/office/officeart/2008/layout/LinedList"/>
    <dgm:cxn modelId="{05F59906-1BA0-47B7-9403-B7F69327D2A3}" type="presParOf" srcId="{682BE4CA-BDCD-472F-83D5-6CB82D4DA4DA}" destId="{17D1E8FF-6B44-4F8F-B163-B065D1891830}" srcOrd="3" destOrd="0" presId="urn:microsoft.com/office/officeart/2008/layout/LinedList"/>
    <dgm:cxn modelId="{81B2367F-2B4B-48C7-A725-148EFC7B1207}" type="presParOf" srcId="{17D1E8FF-6B44-4F8F-B163-B065D1891830}" destId="{0BBB0B61-8DC4-4F95-BB43-9814A1730B66}" srcOrd="0" destOrd="0" presId="urn:microsoft.com/office/officeart/2008/layout/LinedList"/>
    <dgm:cxn modelId="{F58D11FC-C50A-4964-97B4-1D5F69A451AD}" type="presParOf" srcId="{17D1E8FF-6B44-4F8F-B163-B065D1891830}" destId="{9BD07A98-303B-47F9-8EAE-B99FCCE2B3DE}" srcOrd="1" destOrd="0" presId="urn:microsoft.com/office/officeart/2008/layout/LinedList"/>
    <dgm:cxn modelId="{5C025AF6-8F66-4261-88EC-0F1154774986}" type="presParOf" srcId="{682BE4CA-BDCD-472F-83D5-6CB82D4DA4DA}" destId="{7E0F2096-E756-435D-BA29-9F3AC90299BF}" srcOrd="4" destOrd="0" presId="urn:microsoft.com/office/officeart/2008/layout/LinedList"/>
    <dgm:cxn modelId="{E9AB375E-6A0B-4DA6-8954-E4B1B7255F09}" type="presParOf" srcId="{682BE4CA-BDCD-472F-83D5-6CB82D4DA4DA}" destId="{30DA9D56-3965-43EC-A4B8-3A97363C2087}" srcOrd="5" destOrd="0" presId="urn:microsoft.com/office/officeart/2008/layout/LinedList"/>
    <dgm:cxn modelId="{F8331A6D-F64A-4D88-9574-ADF2F74734F2}" type="presParOf" srcId="{30DA9D56-3965-43EC-A4B8-3A97363C2087}" destId="{1E4004BB-0E06-4B74-AD16-E5FCC7A24CCC}" srcOrd="0" destOrd="0" presId="urn:microsoft.com/office/officeart/2008/layout/LinedList"/>
    <dgm:cxn modelId="{0B76EB78-0614-41E1-AE81-7FDEB0BEC896}" type="presParOf" srcId="{30DA9D56-3965-43EC-A4B8-3A97363C2087}" destId="{3FC77D7C-F989-4878-8CDD-DF91812C80F5}" srcOrd="1" destOrd="0" presId="urn:microsoft.com/office/officeart/2008/layout/LinedList"/>
    <dgm:cxn modelId="{1302685C-CED7-4E38-A122-56792DB2AA5F}" type="presParOf" srcId="{682BE4CA-BDCD-472F-83D5-6CB82D4DA4DA}" destId="{CAFA9451-477E-41AF-B405-428764BDDC5F}" srcOrd="6" destOrd="0" presId="urn:microsoft.com/office/officeart/2008/layout/LinedList"/>
    <dgm:cxn modelId="{1F9EAB75-703D-4493-9124-D9E91B42DF7F}" type="presParOf" srcId="{682BE4CA-BDCD-472F-83D5-6CB82D4DA4DA}" destId="{9D14D3A3-09A0-4EDB-A485-90FD9FC7840E}" srcOrd="7" destOrd="0" presId="urn:microsoft.com/office/officeart/2008/layout/LinedList"/>
    <dgm:cxn modelId="{0219C01A-D80A-4729-AD27-6EAED83AA6CE}" type="presParOf" srcId="{9D14D3A3-09A0-4EDB-A485-90FD9FC7840E}" destId="{DD143308-3F5E-49FA-8639-0BDC20C94C20}" srcOrd="0" destOrd="0" presId="urn:microsoft.com/office/officeart/2008/layout/LinedList"/>
    <dgm:cxn modelId="{DD979F5F-8105-4DCC-BF92-5F375C2C4DE2}" type="presParOf" srcId="{9D14D3A3-09A0-4EDB-A485-90FD9FC7840E}" destId="{57BD6CDC-FF94-4443-B544-CA0800E3DF9F}" srcOrd="1" destOrd="0" presId="urn:microsoft.com/office/officeart/2008/layout/LinedList"/>
    <dgm:cxn modelId="{38D91551-2589-4BF0-A07B-783ECB37A762}" type="presParOf" srcId="{682BE4CA-BDCD-472F-83D5-6CB82D4DA4DA}" destId="{E313260D-7B87-47EB-B5AD-51B4CA59CE64}" srcOrd="8" destOrd="0" presId="urn:microsoft.com/office/officeart/2008/layout/LinedList"/>
    <dgm:cxn modelId="{27238E8C-0ED3-45B6-98E6-26C2D5C0E7C2}" type="presParOf" srcId="{682BE4CA-BDCD-472F-83D5-6CB82D4DA4DA}" destId="{E5A91B5C-BA1A-4DA9-9508-5F381B676DDF}" srcOrd="9" destOrd="0" presId="urn:microsoft.com/office/officeart/2008/layout/LinedList"/>
    <dgm:cxn modelId="{488A0C80-C67D-46C0-B93A-7865758FD86E}" type="presParOf" srcId="{E5A91B5C-BA1A-4DA9-9508-5F381B676DDF}" destId="{377F1682-9803-445D-A887-39EEF3E00463}" srcOrd="0" destOrd="0" presId="urn:microsoft.com/office/officeart/2008/layout/LinedList"/>
    <dgm:cxn modelId="{944BDEE3-F81B-4A39-B6D4-242E2520E59B}" type="presParOf" srcId="{E5A91B5C-BA1A-4DA9-9508-5F381B676DDF}" destId="{E5DC0567-6B1B-4765-A521-2466BA7C01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8E4F4-06C0-4943-90BF-F92EF15E4F8F}">
      <dsp:nvSpPr>
        <dsp:cNvPr id="0" name=""/>
        <dsp:cNvSpPr/>
      </dsp:nvSpPr>
      <dsp:spPr>
        <a:xfrm>
          <a:off x="0" y="54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0FCA8-726C-4866-B35A-EC283A7B1AF2}">
      <dsp:nvSpPr>
        <dsp:cNvPr id="0" name=""/>
        <dsp:cNvSpPr/>
      </dsp:nvSpPr>
      <dsp:spPr>
        <a:xfrm>
          <a:off x="0" y="54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Page nécessaire au fonctionnement d’une e-boutique</a:t>
          </a:r>
        </a:p>
      </dsp:txBody>
      <dsp:txXfrm>
        <a:off x="0" y="545"/>
        <a:ext cx="7320176" cy="893253"/>
      </dsp:txXfrm>
    </dsp:sp>
    <dsp:sp modelId="{2140DFF8-0132-4273-B5ED-53B46403EEFE}">
      <dsp:nvSpPr>
        <dsp:cNvPr id="0" name=""/>
        <dsp:cNvSpPr/>
      </dsp:nvSpPr>
      <dsp:spPr>
        <a:xfrm>
          <a:off x="0" y="89379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B0B61-8DC4-4F95-BB43-9814A1730B66}">
      <dsp:nvSpPr>
        <dsp:cNvPr id="0" name=""/>
        <dsp:cNvSpPr/>
      </dsp:nvSpPr>
      <dsp:spPr>
        <a:xfrm>
          <a:off x="0" y="89379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Permettre création d’une commande / devis</a:t>
          </a:r>
        </a:p>
      </dsp:txBody>
      <dsp:txXfrm>
        <a:off x="0" y="893798"/>
        <a:ext cx="7320176" cy="893253"/>
      </dsp:txXfrm>
    </dsp:sp>
    <dsp:sp modelId="{7E0F2096-E756-435D-BA29-9F3AC90299BF}">
      <dsp:nvSpPr>
        <dsp:cNvPr id="0" name=""/>
        <dsp:cNvSpPr/>
      </dsp:nvSpPr>
      <dsp:spPr>
        <a:xfrm>
          <a:off x="0" y="1787051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004BB-0E06-4B74-AD16-E5FCC7A24CCC}">
      <dsp:nvSpPr>
        <dsp:cNvPr id="0" name=""/>
        <dsp:cNvSpPr/>
      </dsp:nvSpPr>
      <dsp:spPr>
        <a:xfrm>
          <a:off x="0" y="1787051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Ajout d’un produit</a:t>
          </a:r>
        </a:p>
      </dsp:txBody>
      <dsp:txXfrm>
        <a:off x="0" y="1787051"/>
        <a:ext cx="7320176" cy="893253"/>
      </dsp:txXfrm>
    </dsp:sp>
    <dsp:sp modelId="{CAFA9451-477E-41AF-B405-428764BDDC5F}">
      <dsp:nvSpPr>
        <dsp:cNvPr id="0" name=""/>
        <dsp:cNvSpPr/>
      </dsp:nvSpPr>
      <dsp:spPr>
        <a:xfrm>
          <a:off x="0" y="2680305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43308-3F5E-49FA-8639-0BDC20C94C20}">
      <dsp:nvSpPr>
        <dsp:cNvPr id="0" name=""/>
        <dsp:cNvSpPr/>
      </dsp:nvSpPr>
      <dsp:spPr>
        <a:xfrm>
          <a:off x="0" y="2680305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Gestion des quantités (ajout, retrait, suppression)</a:t>
          </a:r>
        </a:p>
      </dsp:txBody>
      <dsp:txXfrm>
        <a:off x="0" y="2680305"/>
        <a:ext cx="7320176" cy="893253"/>
      </dsp:txXfrm>
    </dsp:sp>
    <dsp:sp modelId="{E313260D-7B87-47EB-B5AD-51B4CA59CE64}">
      <dsp:nvSpPr>
        <dsp:cNvPr id="0" name=""/>
        <dsp:cNvSpPr/>
      </dsp:nvSpPr>
      <dsp:spPr>
        <a:xfrm>
          <a:off x="0" y="3573558"/>
          <a:ext cx="73201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F1682-9803-445D-A887-39EEF3E00463}">
      <dsp:nvSpPr>
        <dsp:cNvPr id="0" name=""/>
        <dsp:cNvSpPr/>
      </dsp:nvSpPr>
      <dsp:spPr>
        <a:xfrm>
          <a:off x="0" y="3573558"/>
          <a:ext cx="7320176" cy="89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Calcul du prix de la commande</a:t>
          </a:r>
        </a:p>
      </dsp:txBody>
      <dsp:txXfrm>
        <a:off x="0" y="3573558"/>
        <a:ext cx="7320176" cy="893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6D18C-FEAC-48C0-969E-D45C39FAE269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B1298-CB32-415C-B378-0ECFDA2C9F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2875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E0E04-35B8-471C-9003-EEA8A35795AD}" type="datetimeFigureOut">
              <a:rPr lang="fr-FR" smtClean="0"/>
              <a:t>12/12/2023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B0908-D01E-4A76-BBD8-B330631BD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7241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26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</a:t>
            </a:r>
            <a:r>
              <a:rPr lang="fr-FR" baseline="0" dirty="0"/>
              <a:t> la soutenance de stage : une 2</a:t>
            </a:r>
            <a:r>
              <a:rPr lang="fr-FR" baseline="30000" dirty="0"/>
              <a:t>e</a:t>
            </a:r>
            <a:r>
              <a:rPr lang="fr-FR" baseline="0" dirty="0"/>
              <a:t> sous-partie (1.2) présentera votre place dans le service et la culture d’entreprise (management, locaux, habitudes de fonctionnement)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88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</a:t>
            </a:r>
            <a:r>
              <a:rPr lang="fr-FR" baseline="0" dirty="0"/>
              <a:t> la soutenance de stage : une 2</a:t>
            </a:r>
            <a:r>
              <a:rPr lang="fr-FR" baseline="30000" dirty="0"/>
              <a:t>e</a:t>
            </a:r>
            <a:r>
              <a:rPr lang="fr-FR" baseline="0" dirty="0"/>
              <a:t> sous-partie (1.2) présentera votre place dans le service et la culture d’entreprise (management, locaux, habitudes de fonctionnement)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71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</a:t>
            </a:r>
            <a:r>
              <a:rPr lang="fr-FR" baseline="0" dirty="0"/>
              <a:t> la soutenance de stage : une 2</a:t>
            </a:r>
            <a:r>
              <a:rPr lang="fr-FR" baseline="30000" dirty="0"/>
              <a:t>e</a:t>
            </a:r>
            <a:r>
              <a:rPr lang="fr-FR" baseline="0" dirty="0"/>
              <a:t> sous-partie (1.2) présentera votre place dans le service et la culture d’entreprise (management, locaux, habitudes de fonctionnement)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34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B0908-D01E-4A76-BBD8-B330631BD7B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07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B789-BE72-49E9-BA2F-9421BBC57A9F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0992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93832"/>
      </p:ext>
    </p:extLst>
  </p:cSld>
  <p:clrMapOvr>
    <a:masterClrMapping/>
  </p:clrMapOvr>
  <p:transition spd="slow">
    <p:push dir="u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88474"/>
      </p:ext>
    </p:extLst>
  </p:cSld>
  <p:clrMapOvr>
    <a:masterClrMapping/>
  </p:clrMapOvr>
  <p:transition spd="slow">
    <p:push dir="u"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5678"/>
      </p:ext>
    </p:extLst>
  </p:cSld>
  <p:clrMapOvr>
    <a:masterClrMapping/>
  </p:clrMapOvr>
  <p:transition spd="slow">
    <p:push dir="u"/>
  </p:transition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4762"/>
      </p:ext>
    </p:extLst>
  </p:cSld>
  <p:clrMapOvr>
    <a:masterClrMapping/>
  </p:clrMapOvr>
  <p:transition spd="slow">
    <p:push dir="u"/>
  </p:transition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51275"/>
      </p:ext>
    </p:extLst>
  </p:cSld>
  <p:clrMapOvr>
    <a:masterClrMapping/>
  </p:clrMapOvr>
  <p:transition spd="slow">
    <p:push dir="u"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AD3A-A178-4B56-8555-7CE3150C3D9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33802"/>
      </p:ext>
    </p:extLst>
  </p:cSld>
  <p:clrMapOvr>
    <a:masterClrMapping/>
  </p:clrMapOvr>
  <p:transition spd="slow">
    <p:push dir="u"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F21EC-652A-4BAD-80DA-FF88DF98AC86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1198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480E7-F02F-4726-8023-64505F6B7E8C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5632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26266-9EA7-4AEE-94ED-ED82E89AC3E7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4799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B283-02C2-43B8-9B5B-2C1371047BEC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4014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79DA-D04B-4738-B2D9-850752CAB51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5824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609C-CC66-42C1-A5F4-F649407A590E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6677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67BD-4DC9-4E4F-98A6-A43F583D0BE1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927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D815-51B3-409A-B98C-5FDE0361D63F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3390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3FC1-C1A9-42CA-BDC7-D4B949CDAE4C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8170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069AD3A-A178-4B56-8555-7CE3150C3D9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00361"/>
      </p:ext>
    </p:extLst>
  </p:cSld>
  <p:clrMapOvr>
    <a:masterClrMapping/>
  </p:clrMapOvr>
  <p:transition spd="slow">
    <p:push dir="u"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69AD3A-A178-4B56-8555-7CE3150C3D9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fr-FR"/>
              <a:t>Introduction – Présentation de l’entreprise – Enjeux du stage – Bilan PPP - 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1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</p:sldLayoutIdLst>
  <p:transition spd="slow">
    <p:push dir="u"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8.png"/><Relationship Id="rId4" Type="http://schemas.openxmlformats.org/officeDocument/2006/relationships/hyperlink" Target="http://193.54.227.208/~saephp11/maxence/panier.php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gif"/><Relationship Id="rId10" Type="http://schemas.openxmlformats.org/officeDocument/2006/relationships/image" Target="../media/image23.png"/><Relationship Id="rId4" Type="http://schemas.openxmlformats.org/officeDocument/2006/relationships/image" Target="../media/image18.jpeg"/><Relationship Id="rId9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05068" y="1063866"/>
            <a:ext cx="7760917" cy="2203582"/>
          </a:xfrm>
        </p:spPr>
        <p:txBody>
          <a:bodyPr>
            <a:normAutofit/>
          </a:bodyPr>
          <a:lstStyle/>
          <a:p>
            <a:r>
              <a:rPr lang="fr-FR" dirty="0"/>
              <a:t>                </a:t>
            </a:r>
            <a:r>
              <a:rPr lang="fr-FR" dirty="0" err="1"/>
              <a:t>Disguise’hub</a:t>
            </a:r>
            <a:endParaRPr lang="fr-FR" dirty="0"/>
          </a:p>
        </p:txBody>
      </p:sp>
      <p:pic>
        <p:nvPicPr>
          <p:cNvPr id="6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151" y="410723"/>
            <a:ext cx="2299850" cy="14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7-us.googleusercontent.com/ReCuQF0JoDA-5G0w9wYVL0DYSPINNcU2xdw87NP9joIBGHy7qfierPYm1LTLaUL6LykaP5FX8p45A6VROAV0r5qXyU7tpDQmaxjLcNfF1pMJwRO1m3fNCN4rCa9PofYN7eAm8Qc2jAsL0r-fj83_C1W8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13383"/>
            <a:ext cx="4343911" cy="24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8496" y="490873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Lato"/>
              </a:rPr>
              <a:t>AL MASRI </a:t>
            </a:r>
            <a:r>
              <a:rPr lang="fr-FR" dirty="0" err="1">
                <a:solidFill>
                  <a:srgbClr val="FFFFFF"/>
                </a:solidFill>
                <a:latin typeface="Lato"/>
              </a:rPr>
              <a:t>Marwan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NICHELE Angelo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BABELA </a:t>
            </a:r>
            <a:r>
              <a:rPr lang="fr-FR" dirty="0" err="1">
                <a:solidFill>
                  <a:srgbClr val="FFFFFF"/>
                </a:solidFill>
                <a:latin typeface="Lato"/>
              </a:rPr>
              <a:t>Guychel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KRILL Maxence</a:t>
            </a:r>
          </a:p>
          <a:p>
            <a:r>
              <a:rPr lang="fr-FR" dirty="0"/>
              <a:t>Superviseur Communication : Amélie Legrand</a:t>
            </a:r>
          </a:p>
          <a:p>
            <a:endParaRPr lang="fr-FR" dirty="0"/>
          </a:p>
          <a:p>
            <a:br>
              <a:rPr lang="fr-FR" dirty="0"/>
            </a:b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9617678" y="51857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FFFFFF"/>
                </a:solidFill>
                <a:latin typeface="Lato"/>
              </a:rPr>
              <a:t>GRP 11 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SAE S3 DEVAPP</a:t>
            </a:r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11/11/2023</a:t>
            </a:r>
            <a:endParaRPr lang="fr-FR" dirty="0"/>
          </a:p>
          <a:p>
            <a:r>
              <a:rPr lang="fr-FR" dirty="0">
                <a:solidFill>
                  <a:srgbClr val="FFFFFF"/>
                </a:solidFill>
                <a:latin typeface="Lato"/>
              </a:rPr>
              <a:t>POUR LE GRP 9 </a:t>
            </a:r>
            <a:endParaRPr lang="fr-FR" dirty="0"/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20995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647990" y="3415919"/>
            <a:ext cx="10561418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000" dirty="0"/>
              <a:t>2 – Recueil des besoins du client</a:t>
            </a:r>
            <a:br>
              <a:rPr lang="fr-FR" sz="6000" dirty="0"/>
            </a:br>
            <a:r>
              <a:rPr lang="fr-FR" dirty="0"/>
              <a:t>2.1. Analyse de la demande</a:t>
            </a:r>
            <a:br>
              <a:rPr lang="fr-FR" dirty="0"/>
            </a:br>
            <a:r>
              <a:rPr lang="fr-FR" dirty="0"/>
              <a:t>2.2. Objectifs techniques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3905021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1036328" y="1267239"/>
            <a:ext cx="94776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Avant :</a:t>
            </a:r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146" name="Picture 2" descr="boutique de déguisement dans la rue s'appelant disguise'hub ">
            <a:extLst>
              <a:ext uri="{FF2B5EF4-FFF2-40B4-BE49-F238E27FC236}">
                <a16:creationId xmlns:a16="http://schemas.microsoft.com/office/drawing/2014/main" id="{4FE40700-18E2-4200-ABA6-59D857F8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8" y="2581103"/>
            <a:ext cx="3115830" cy="31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nfant triste demandant à ses parents d'avoir le déguisement de ses amis">
            <a:extLst>
              <a:ext uri="{FF2B5EF4-FFF2-40B4-BE49-F238E27FC236}">
                <a16:creationId xmlns:a16="http://schemas.microsoft.com/office/drawing/2014/main" id="{62301A21-0311-43C8-8D9D-30E34D29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765" y="2067458"/>
            <a:ext cx="3115830" cy="311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3930973-F25D-4799-B69B-3A853CCB1BC6}"/>
              </a:ext>
            </a:extLst>
          </p:cNvPr>
          <p:cNvSpPr txBox="1"/>
          <p:nvPr/>
        </p:nvSpPr>
        <p:spPr>
          <a:xfrm>
            <a:off x="633989" y="2037634"/>
            <a:ext cx="665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Des boutiques </a:t>
            </a:r>
            <a:r>
              <a:rPr lang="fr-FR" sz="2000" b="1" dirty="0" err="1"/>
              <a:t>DISGUISE’Hub</a:t>
            </a:r>
            <a:r>
              <a:rPr lang="fr-FR" sz="2000" b="1" dirty="0"/>
              <a:t> dans les grandes villes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18A258-1C00-46BB-8508-B09AD2299B2D}"/>
              </a:ext>
            </a:extLst>
          </p:cNvPr>
          <p:cNvSpPr txBox="1"/>
          <p:nvPr/>
        </p:nvSpPr>
        <p:spPr>
          <a:xfrm>
            <a:off x="3754519" y="5424691"/>
            <a:ext cx="878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000" b="1" dirty="0"/>
              <a:t>Des clients délocalisés qui ne peuvent pas profiter des produits </a:t>
            </a:r>
          </a:p>
        </p:txBody>
      </p:sp>
    </p:spTree>
    <p:extLst>
      <p:ext uri="{BB962C8B-B14F-4D97-AF65-F5344CB8AC3E}">
        <p14:creationId xmlns:p14="http://schemas.microsoft.com/office/powerpoint/2010/main" val="1345550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22B2DD-A382-4200-AE7A-551A556B4013}"/>
              </a:ext>
            </a:extLst>
          </p:cNvPr>
          <p:cNvSpPr txBox="1"/>
          <p:nvPr/>
        </p:nvSpPr>
        <p:spPr>
          <a:xfrm>
            <a:off x="1036328" y="1267239"/>
            <a:ext cx="94776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Après:</a:t>
            </a:r>
          </a:p>
        </p:txBody>
      </p:sp>
      <p:pic>
        <p:nvPicPr>
          <p:cNvPr id="7170" name="Picture 2" descr="montre un site web présentant des ventes de déguisements">
            <a:extLst>
              <a:ext uri="{FF2B5EF4-FFF2-40B4-BE49-F238E27FC236}">
                <a16:creationId xmlns:a16="http://schemas.microsoft.com/office/drawing/2014/main" id="{25BDFEB4-6FFA-4449-BAB9-A71489FD6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3" b="10500"/>
          <a:stretch/>
        </p:blipFill>
        <p:spPr bwMode="auto">
          <a:xfrm>
            <a:off x="1071873" y="2862605"/>
            <a:ext cx="3950804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9253770-861B-43BB-9C89-7F866F269C36}"/>
              </a:ext>
            </a:extLst>
          </p:cNvPr>
          <p:cNvSpPr txBox="1"/>
          <p:nvPr/>
        </p:nvSpPr>
        <p:spPr>
          <a:xfrm>
            <a:off x="517064" y="2123941"/>
            <a:ext cx="665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Un site e-commerce </a:t>
            </a:r>
            <a:r>
              <a:rPr lang="fr-FR" sz="2000" b="1" dirty="0" err="1"/>
              <a:t>DISGUISE’Hub</a:t>
            </a:r>
            <a:r>
              <a:rPr lang="fr-FR" sz="2000" b="1" dirty="0"/>
              <a:t> permettant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D1C7C0-2EA9-4D39-A626-D92601F2F208}"/>
              </a:ext>
            </a:extLst>
          </p:cNvPr>
          <p:cNvSpPr txBox="1"/>
          <p:nvPr/>
        </p:nvSpPr>
        <p:spPr>
          <a:xfrm>
            <a:off x="4986234" y="5543565"/>
            <a:ext cx="6229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000" b="1" dirty="0"/>
              <a:t>De satisfaire des clients dans toute la France</a:t>
            </a:r>
          </a:p>
        </p:txBody>
      </p:sp>
      <p:pic>
        <p:nvPicPr>
          <p:cNvPr id="7172" name="Picture 4" descr="enfant heureux qui déballe un colis avec des déguisements">
            <a:extLst>
              <a:ext uri="{FF2B5EF4-FFF2-40B4-BE49-F238E27FC236}">
                <a16:creationId xmlns:a16="http://schemas.microsoft.com/office/drawing/2014/main" id="{D2290505-4C18-4E18-AD4E-F245AD4A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320" y="2104552"/>
            <a:ext cx="3195292" cy="319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5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8194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3768E5AE-8453-42DB-8C28-90A633CA0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9" r="75600" b="17900"/>
          <a:stretch/>
        </p:blipFill>
        <p:spPr bwMode="auto">
          <a:xfrm>
            <a:off x="1265245" y="1349447"/>
            <a:ext cx="1394460" cy="20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BA0C0BDB-B503-4D91-AECF-119EE3BB1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5" t="27965" r="50725" b="16008"/>
          <a:stretch/>
        </p:blipFill>
        <p:spPr bwMode="auto">
          <a:xfrm>
            <a:off x="4252281" y="1268730"/>
            <a:ext cx="1394460" cy="216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D00E25A1-DFCA-44A7-B33C-95A2416BE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0" t="29619" r="26200" b="15799"/>
          <a:stretch/>
        </p:blipFill>
        <p:spPr bwMode="auto">
          <a:xfrm>
            <a:off x="7239317" y="1349448"/>
            <a:ext cx="1337310" cy="20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 Méthode MoSCoW : les 4 étapes pour mieux prioriser les tâches">
            <a:extLst>
              <a:ext uri="{FF2B5EF4-FFF2-40B4-BE49-F238E27FC236}">
                <a16:creationId xmlns:a16="http://schemas.microsoft.com/office/drawing/2014/main" id="{D338B034-DA03-443E-AFE3-722D648DE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0" t="28290" b="17674"/>
          <a:stretch/>
        </p:blipFill>
        <p:spPr bwMode="auto">
          <a:xfrm>
            <a:off x="9763442" y="1405890"/>
            <a:ext cx="1501140" cy="202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8E894E-0FA0-4FCC-B05D-A3D939F827F0}"/>
              </a:ext>
            </a:extLst>
          </p:cNvPr>
          <p:cNvSpPr txBox="1"/>
          <p:nvPr/>
        </p:nvSpPr>
        <p:spPr>
          <a:xfrm>
            <a:off x="444777" y="3532967"/>
            <a:ext cx="30185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Gestionnaire de produits</a:t>
            </a:r>
          </a:p>
          <a:p>
            <a:r>
              <a:rPr lang="fr-F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Ajout au panier 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Passage de commande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Affichage des produits</a:t>
            </a: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24D64A-D0E9-4E0F-981C-EAC6F2899FFE}"/>
              </a:ext>
            </a:extLst>
          </p:cNvPr>
          <p:cNvSpPr txBox="1"/>
          <p:nvPr/>
        </p:nvSpPr>
        <p:spPr>
          <a:xfrm>
            <a:off x="3332397" y="3521927"/>
            <a:ext cx="30185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Gestionnaire de commandes</a:t>
            </a:r>
          </a:p>
          <a:p>
            <a:r>
              <a:rPr lang="fr-F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Recherches de produits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Avis et évaluation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Création et connexion au compte</a:t>
            </a:r>
            <a:endParaRPr lang="fr-FR" sz="16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1649F5D-533E-4299-97C2-A550FFD13FF4}"/>
              </a:ext>
            </a:extLst>
          </p:cNvPr>
          <p:cNvSpPr txBox="1"/>
          <p:nvPr/>
        </p:nvSpPr>
        <p:spPr>
          <a:xfrm>
            <a:off x="6627315" y="3605894"/>
            <a:ext cx="301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Suivi de commande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6179CB-EB36-491C-9661-D0C3CA75EC5A}"/>
              </a:ext>
            </a:extLst>
          </p:cNvPr>
          <p:cNvSpPr txBox="1"/>
          <p:nvPr/>
        </p:nvSpPr>
        <p:spPr>
          <a:xfrm>
            <a:off x="9334140" y="3566160"/>
            <a:ext cx="30185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Guide de taille interactif </a:t>
            </a:r>
          </a:p>
          <a:p>
            <a:r>
              <a:rPr lang="fr-FR" sz="14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Liste des favoris</a:t>
            </a:r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/>
              <a:t>Newsletter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F8BDA7E-3D7A-4333-B0B7-45A403280277}"/>
              </a:ext>
            </a:extLst>
          </p:cNvPr>
          <p:cNvCxnSpPr/>
          <p:nvPr/>
        </p:nvCxnSpPr>
        <p:spPr>
          <a:xfrm>
            <a:off x="3268980" y="1349447"/>
            <a:ext cx="0" cy="471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6264E56-091A-4ECD-B5E3-50DF1FA10A73}"/>
              </a:ext>
            </a:extLst>
          </p:cNvPr>
          <p:cNvCxnSpPr/>
          <p:nvPr/>
        </p:nvCxnSpPr>
        <p:spPr>
          <a:xfrm>
            <a:off x="6350910" y="1319284"/>
            <a:ext cx="0" cy="471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9B2ED4A-FEEF-4E25-BC7D-1C1069B93F7C}"/>
              </a:ext>
            </a:extLst>
          </p:cNvPr>
          <p:cNvCxnSpPr/>
          <p:nvPr/>
        </p:nvCxnSpPr>
        <p:spPr>
          <a:xfrm>
            <a:off x="9238890" y="1349447"/>
            <a:ext cx="0" cy="4716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097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48354"/>
            <a:ext cx="9905998" cy="1905000"/>
          </a:xfrm>
        </p:spPr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DF12BF-B92D-49DB-B5E7-188040E57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9"/>
          <a:stretch/>
        </p:blipFill>
        <p:spPr>
          <a:xfrm>
            <a:off x="967163" y="2784277"/>
            <a:ext cx="5128837" cy="20262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00075D-982D-4833-9978-F92CF221E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35"/>
          <a:stretch/>
        </p:blipFill>
        <p:spPr>
          <a:xfrm>
            <a:off x="972448" y="2022324"/>
            <a:ext cx="5123552" cy="76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E63B18-4370-47CF-82CA-5264C9FF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3" y="4810539"/>
            <a:ext cx="5123552" cy="14099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925B32-ED02-4D8A-918D-E7E72F7DB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0" b="33452"/>
          <a:stretch/>
        </p:blipFill>
        <p:spPr>
          <a:xfrm>
            <a:off x="967163" y="1602841"/>
            <a:ext cx="5123552" cy="41948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DAC0FD0-3B31-499B-A59E-92BF60D519CC}"/>
              </a:ext>
            </a:extLst>
          </p:cNvPr>
          <p:cNvSpPr txBox="1"/>
          <p:nvPr/>
        </p:nvSpPr>
        <p:spPr>
          <a:xfrm>
            <a:off x="509936" y="801444"/>
            <a:ext cx="4071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Maquette du site</a:t>
            </a:r>
          </a:p>
        </p:txBody>
      </p:sp>
    </p:spTree>
    <p:extLst>
      <p:ext uri="{BB962C8B-B14F-4D97-AF65-F5344CB8AC3E}">
        <p14:creationId xmlns:p14="http://schemas.microsoft.com/office/powerpoint/2010/main" val="15091320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48354"/>
            <a:ext cx="9905998" cy="1905000"/>
          </a:xfrm>
        </p:spPr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DF12BF-B92D-49DB-B5E7-188040E57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9"/>
          <a:stretch/>
        </p:blipFill>
        <p:spPr>
          <a:xfrm>
            <a:off x="967163" y="2784277"/>
            <a:ext cx="5128837" cy="20262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00075D-982D-4833-9978-F92CF221E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35"/>
          <a:stretch/>
        </p:blipFill>
        <p:spPr>
          <a:xfrm>
            <a:off x="972448" y="2022324"/>
            <a:ext cx="5123552" cy="7619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E63B18-4370-47CF-82CA-5264C9FF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3" y="4810539"/>
            <a:ext cx="5123552" cy="14099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1925B32-ED02-4D8A-918D-E7E72F7DB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0" b="33452"/>
          <a:stretch/>
        </p:blipFill>
        <p:spPr>
          <a:xfrm>
            <a:off x="967163" y="1602841"/>
            <a:ext cx="5123552" cy="419483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3D6AE279-4E07-4447-ADAB-7935168C7C0B}"/>
              </a:ext>
            </a:extLst>
          </p:cNvPr>
          <p:cNvSpPr/>
          <p:nvPr/>
        </p:nvSpPr>
        <p:spPr>
          <a:xfrm>
            <a:off x="6172200" y="1602841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4B24005-A180-404E-A632-9DBF9D862BDA}"/>
              </a:ext>
            </a:extLst>
          </p:cNvPr>
          <p:cNvSpPr/>
          <p:nvPr/>
        </p:nvSpPr>
        <p:spPr>
          <a:xfrm>
            <a:off x="5787886" y="3989882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037729B-985D-429E-BE49-1D7E55FE1EE0}"/>
              </a:ext>
            </a:extLst>
          </p:cNvPr>
          <p:cNvSpPr/>
          <p:nvPr/>
        </p:nvSpPr>
        <p:spPr>
          <a:xfrm>
            <a:off x="6101287" y="5329549"/>
            <a:ext cx="1489529" cy="488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A45EF40-9CBA-4223-8755-674BB2331674}"/>
              </a:ext>
            </a:extLst>
          </p:cNvPr>
          <p:cNvSpPr/>
          <p:nvPr/>
        </p:nvSpPr>
        <p:spPr>
          <a:xfrm>
            <a:off x="5514245" y="3296282"/>
            <a:ext cx="1542538" cy="330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6E18C3-B6B4-4EE1-9101-EA8B53CCCC11}"/>
              </a:ext>
            </a:extLst>
          </p:cNvPr>
          <p:cNvSpPr txBox="1"/>
          <p:nvPr/>
        </p:nvSpPr>
        <p:spPr>
          <a:xfrm>
            <a:off x="7380886" y="1222559"/>
            <a:ext cx="4071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Barre de recherche</a:t>
            </a:r>
          </a:p>
          <a:p>
            <a:r>
              <a:rPr lang="fr-FR" dirty="0"/>
              <a:t>Menu/Sous Menu</a:t>
            </a:r>
            <a:endParaRPr lang="fr-FR" sz="2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1123126-025A-442F-AE17-82B4FC65B78F}"/>
              </a:ext>
            </a:extLst>
          </p:cNvPr>
          <p:cNvSpPr txBox="1"/>
          <p:nvPr/>
        </p:nvSpPr>
        <p:spPr>
          <a:xfrm>
            <a:off x="7056783" y="3063148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Détails et prix du produit</a:t>
            </a:r>
            <a:endParaRPr lang="fr-FR" sz="28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B30CAE-DE09-4C78-834D-0D3977BFE34E}"/>
              </a:ext>
            </a:extLst>
          </p:cNvPr>
          <p:cNvSpPr txBox="1"/>
          <p:nvPr/>
        </p:nvSpPr>
        <p:spPr>
          <a:xfrm>
            <a:off x="6846051" y="3739305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Ajouter au panier</a:t>
            </a:r>
            <a:endParaRPr lang="fr-FR" sz="28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13363BC-A444-4098-B176-89718F6117AE}"/>
              </a:ext>
            </a:extLst>
          </p:cNvPr>
          <p:cNvSpPr txBox="1"/>
          <p:nvPr/>
        </p:nvSpPr>
        <p:spPr>
          <a:xfrm>
            <a:off x="7685685" y="5152088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Propositions de produits similaires</a:t>
            </a:r>
            <a:endParaRPr lang="fr-FR" sz="28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9A20D24-D0CE-4DC4-970C-9B7843ED5433}"/>
              </a:ext>
            </a:extLst>
          </p:cNvPr>
          <p:cNvSpPr txBox="1"/>
          <p:nvPr/>
        </p:nvSpPr>
        <p:spPr>
          <a:xfrm>
            <a:off x="6846051" y="2157312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Images du produit</a:t>
            </a:r>
            <a:endParaRPr lang="fr-FR" sz="2800" dirty="0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65A870F9-9371-4951-BCA8-5CBFB9F1AD30}"/>
              </a:ext>
            </a:extLst>
          </p:cNvPr>
          <p:cNvSpPr/>
          <p:nvPr/>
        </p:nvSpPr>
        <p:spPr>
          <a:xfrm rot="20913499">
            <a:off x="2384222" y="2861685"/>
            <a:ext cx="4387337" cy="330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8122A3D-266E-4348-B71D-FD6673823074}"/>
              </a:ext>
            </a:extLst>
          </p:cNvPr>
          <p:cNvSpPr txBox="1"/>
          <p:nvPr/>
        </p:nvSpPr>
        <p:spPr>
          <a:xfrm>
            <a:off x="509936" y="801444"/>
            <a:ext cx="4071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Maquette du site</a:t>
            </a:r>
          </a:p>
        </p:txBody>
      </p:sp>
    </p:spTree>
    <p:extLst>
      <p:ext uri="{BB962C8B-B14F-4D97-AF65-F5344CB8AC3E}">
        <p14:creationId xmlns:p14="http://schemas.microsoft.com/office/powerpoint/2010/main" val="268663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CF3329-D57D-4315-BA98-85EC08A4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05" y="2437774"/>
            <a:ext cx="7025854" cy="352232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7D822E8-E624-46EE-AB58-8DB7F5332708}"/>
              </a:ext>
            </a:extLst>
          </p:cNvPr>
          <p:cNvSpPr txBox="1"/>
          <p:nvPr/>
        </p:nvSpPr>
        <p:spPr>
          <a:xfrm>
            <a:off x="539752" y="1603070"/>
            <a:ext cx="6636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Architecture matérielle du projet</a:t>
            </a:r>
          </a:p>
        </p:txBody>
      </p:sp>
    </p:spTree>
    <p:extLst>
      <p:ext uri="{BB962C8B-B14F-4D97-AF65-F5344CB8AC3E}">
        <p14:creationId xmlns:p14="http://schemas.microsoft.com/office/powerpoint/2010/main" val="28365011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447188"/>
            <a:ext cx="11696368" cy="970450"/>
          </a:xfrm>
        </p:spPr>
        <p:txBody>
          <a:bodyPr/>
          <a:lstStyle/>
          <a:p>
            <a:r>
              <a:rPr lang="fr-FR" dirty="0"/>
              <a:t>2.1 – Analyse de la demande du client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F8D25-7E20-4AC5-B2E0-5B7ADEE5A99E}"/>
              </a:ext>
            </a:extLst>
          </p:cNvPr>
          <p:cNvSpPr txBox="1"/>
          <p:nvPr/>
        </p:nvSpPr>
        <p:spPr>
          <a:xfrm>
            <a:off x="9814891" y="3784569"/>
            <a:ext cx="250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d’US</a:t>
            </a:r>
          </a:p>
        </p:txBody>
      </p:sp>
      <p:sp>
        <p:nvSpPr>
          <p:cNvPr id="15" name="Flèche : virage 14">
            <a:extLst>
              <a:ext uri="{FF2B5EF4-FFF2-40B4-BE49-F238E27FC236}">
                <a16:creationId xmlns:a16="http://schemas.microsoft.com/office/drawing/2014/main" id="{4721BF2B-D826-4DAB-86A7-E64F8BA2222D}"/>
              </a:ext>
            </a:extLst>
          </p:cNvPr>
          <p:cNvSpPr/>
          <p:nvPr/>
        </p:nvSpPr>
        <p:spPr>
          <a:xfrm rot="5400000">
            <a:off x="9285422" y="1706988"/>
            <a:ext cx="970451" cy="1602822"/>
          </a:xfrm>
          <a:prstGeom prst="bentArrow">
            <a:avLst>
              <a:gd name="adj1" fmla="val 2682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57D4F6B-BEEC-40E2-894C-24C27CE6D6C8}"/>
              </a:ext>
            </a:extLst>
          </p:cNvPr>
          <p:cNvSpPr txBox="1"/>
          <p:nvPr/>
        </p:nvSpPr>
        <p:spPr>
          <a:xfrm>
            <a:off x="499997" y="928718"/>
            <a:ext cx="4071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Services du futur site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485F477-D37A-4C26-9C6E-0D82678F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581" y="3012837"/>
            <a:ext cx="2125018" cy="70276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B75C5DE-0AC6-4E44-9F60-9547C03BA65E}"/>
              </a:ext>
            </a:extLst>
          </p:cNvPr>
          <p:cNvSpPr txBox="1"/>
          <p:nvPr/>
        </p:nvSpPr>
        <p:spPr>
          <a:xfrm>
            <a:off x="7380886" y="1222559"/>
            <a:ext cx="407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Toutes les US Client</a:t>
            </a:r>
            <a:endParaRPr lang="fr-FR" sz="28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FDAD431-1F4A-4FDD-BE6A-7DB7CC65BD42}"/>
              </a:ext>
            </a:extLst>
          </p:cNvPr>
          <p:cNvSpPr txBox="1"/>
          <p:nvPr/>
        </p:nvSpPr>
        <p:spPr>
          <a:xfrm>
            <a:off x="1618500" y="2339400"/>
            <a:ext cx="6157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Toutes les US Visiteur </a:t>
            </a: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9FA093-61A9-42C7-83A8-297A16FB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386" y="1386410"/>
            <a:ext cx="2065259" cy="498911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BA8A70-FB20-4E3C-B7E6-EB4947E47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52" y="2795941"/>
            <a:ext cx="39624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598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C24D8A-FEFF-45F4-9204-6DF755F831A3}"/>
              </a:ext>
            </a:extLst>
          </p:cNvPr>
          <p:cNvSpPr txBox="1"/>
          <p:nvPr/>
        </p:nvSpPr>
        <p:spPr>
          <a:xfrm>
            <a:off x="539752" y="1603070"/>
            <a:ext cx="7232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Présentation de la Base de Données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DD978E-FFD6-47A1-998C-0AACC250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061" y="2514600"/>
            <a:ext cx="2276793" cy="2857899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4E597BF-D6B3-4296-BF08-9CE55BB46AF9}"/>
              </a:ext>
            </a:extLst>
          </p:cNvPr>
          <p:cNvSpPr/>
          <p:nvPr/>
        </p:nvSpPr>
        <p:spPr>
          <a:xfrm rot="10165962">
            <a:off x="6967331" y="2969104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AA838978-E0C1-4ED5-B4FA-18EDDE2D25EE}"/>
              </a:ext>
            </a:extLst>
          </p:cNvPr>
          <p:cNvSpPr/>
          <p:nvPr/>
        </p:nvSpPr>
        <p:spPr>
          <a:xfrm rot="1150009">
            <a:off x="9911728" y="2933003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907A456-B61F-4FE0-97AE-9FECB40E54E3}"/>
              </a:ext>
            </a:extLst>
          </p:cNvPr>
          <p:cNvSpPr/>
          <p:nvPr/>
        </p:nvSpPr>
        <p:spPr>
          <a:xfrm rot="7889673">
            <a:off x="7691749" y="4854655"/>
            <a:ext cx="1152939" cy="35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4EB56FB-AD21-4F54-85FE-95A100A4F92F}"/>
              </a:ext>
            </a:extLst>
          </p:cNvPr>
          <p:cNvSpPr txBox="1"/>
          <p:nvPr/>
        </p:nvSpPr>
        <p:spPr>
          <a:xfrm>
            <a:off x="6131355" y="5188803"/>
            <a:ext cx="262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400" dirty="0"/>
              <a:t>Choisir le type de paiement</a:t>
            </a:r>
            <a:endParaRPr lang="fr-FR" sz="28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7D1269-4F0E-4395-892B-0A9E5716430E}"/>
              </a:ext>
            </a:extLst>
          </p:cNvPr>
          <p:cNvSpPr txBox="1"/>
          <p:nvPr/>
        </p:nvSpPr>
        <p:spPr>
          <a:xfrm>
            <a:off x="10364869" y="3104410"/>
            <a:ext cx="2620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200" dirty="0"/>
              <a:t>Paiement par </a:t>
            </a:r>
            <a:r>
              <a:rPr lang="fr-FR" sz="1200" dirty="0" err="1"/>
              <a:t>Paypal</a:t>
            </a:r>
            <a:endParaRPr lang="fr-FR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AFEB2D5-8C18-45E7-A3AE-C48EC3160B55}"/>
              </a:ext>
            </a:extLst>
          </p:cNvPr>
          <p:cNvSpPr txBox="1"/>
          <p:nvPr/>
        </p:nvSpPr>
        <p:spPr>
          <a:xfrm>
            <a:off x="5955445" y="3063442"/>
            <a:ext cx="2620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200" dirty="0"/>
              <a:t>Paiement par CB</a:t>
            </a:r>
            <a:endParaRPr lang="fr-FR" sz="24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AD3D1932-84CE-4E6F-ACA6-60E834F9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69" y="2503644"/>
            <a:ext cx="5404865" cy="3679513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22B3AF3-58D8-4E3E-8CE7-0F0A61087F0C}"/>
              </a:ext>
            </a:extLst>
          </p:cNvPr>
          <p:cNvSpPr/>
          <p:nvPr/>
        </p:nvSpPr>
        <p:spPr>
          <a:xfrm>
            <a:off x="3873663" y="2512764"/>
            <a:ext cx="1698838" cy="16707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897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8163D6-4EAD-47EF-80E8-BE66321F2B3E}"/>
              </a:ext>
            </a:extLst>
          </p:cNvPr>
          <p:cNvSpPr txBox="1"/>
          <p:nvPr/>
        </p:nvSpPr>
        <p:spPr>
          <a:xfrm>
            <a:off x="539752" y="1603070"/>
            <a:ext cx="7232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Objectifs techniques - Web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FE9D73-1D5F-4576-ACF4-B51BF24AF357}"/>
              </a:ext>
            </a:extLst>
          </p:cNvPr>
          <p:cNvSpPr txBox="1"/>
          <p:nvPr/>
        </p:nvSpPr>
        <p:spPr>
          <a:xfrm>
            <a:off x="964097" y="2403289"/>
            <a:ext cx="4959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Objectifs</a:t>
            </a:r>
          </a:p>
          <a:p>
            <a:endParaRPr lang="fr-FR" b="1" dirty="0"/>
          </a:p>
          <a:p>
            <a:endParaRPr lang="fr-FR" dirty="0"/>
          </a:p>
          <a:p>
            <a:r>
              <a:rPr lang="fr-FR" dirty="0"/>
              <a:t>Réaliser des commandes 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A4A762-69E9-4C19-B63F-6B655D0C43A9}"/>
              </a:ext>
            </a:extLst>
          </p:cNvPr>
          <p:cNvSpPr txBox="1"/>
          <p:nvPr/>
        </p:nvSpPr>
        <p:spPr>
          <a:xfrm>
            <a:off x="6591368" y="2095238"/>
            <a:ext cx="4782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Sous Objectifs</a:t>
            </a:r>
          </a:p>
          <a:p>
            <a:endParaRPr lang="fr-FR" dirty="0"/>
          </a:p>
          <a:p>
            <a:r>
              <a:rPr lang="fr-FR" dirty="0"/>
              <a:t>Avoir une page panier</a:t>
            </a:r>
          </a:p>
          <a:p>
            <a:r>
              <a:rPr lang="fr-FR" dirty="0"/>
              <a:t>Pouvoir ajouter un article au panier</a:t>
            </a:r>
          </a:p>
          <a:p>
            <a:r>
              <a:rPr lang="fr-FR" dirty="0"/>
              <a:t>Choisir son mode de livraison et paiement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EB168D1A-C76A-4E8C-A47C-08BA66C0D253}"/>
              </a:ext>
            </a:extLst>
          </p:cNvPr>
          <p:cNvSpPr/>
          <p:nvPr/>
        </p:nvSpPr>
        <p:spPr>
          <a:xfrm rot="21227337">
            <a:off x="4506717" y="2922448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E4B0608-68DD-42E0-8843-42C4349F6BD3}"/>
              </a:ext>
            </a:extLst>
          </p:cNvPr>
          <p:cNvSpPr/>
          <p:nvPr/>
        </p:nvSpPr>
        <p:spPr>
          <a:xfrm>
            <a:off x="4829806" y="4255147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E19AC48-03AF-47FA-A398-7E02F8173132}"/>
              </a:ext>
            </a:extLst>
          </p:cNvPr>
          <p:cNvSpPr/>
          <p:nvPr/>
        </p:nvSpPr>
        <p:spPr>
          <a:xfrm>
            <a:off x="4829806" y="5347204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1491C5-3B87-49C5-BE8F-6BE464C1DCE5}"/>
              </a:ext>
            </a:extLst>
          </p:cNvPr>
          <p:cNvSpPr txBox="1"/>
          <p:nvPr/>
        </p:nvSpPr>
        <p:spPr>
          <a:xfrm>
            <a:off x="817563" y="4374258"/>
            <a:ext cx="388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Afficher tous les articles en vente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50EFEE-ED81-4BF1-8610-25E85E5A8F58}"/>
              </a:ext>
            </a:extLst>
          </p:cNvPr>
          <p:cNvSpPr txBox="1"/>
          <p:nvPr/>
        </p:nvSpPr>
        <p:spPr>
          <a:xfrm>
            <a:off x="817563" y="5394555"/>
            <a:ext cx="4164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Proposer un système de compte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9BF00B-3092-4701-B20B-2E223DD0A466}"/>
              </a:ext>
            </a:extLst>
          </p:cNvPr>
          <p:cNvSpPr txBox="1"/>
          <p:nvPr/>
        </p:nvSpPr>
        <p:spPr>
          <a:xfrm>
            <a:off x="6591368" y="4120510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Menu des articles</a:t>
            </a:r>
          </a:p>
          <a:p>
            <a:r>
              <a:rPr lang="fr-FR" dirty="0"/>
              <a:t>Afficher le catalogue</a:t>
            </a:r>
          </a:p>
          <a:p>
            <a:r>
              <a:rPr lang="fr-FR" dirty="0"/>
              <a:t>Avoir une page produit détaillée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840972-A231-4267-A56E-709C0F9EE7CE}"/>
              </a:ext>
            </a:extLst>
          </p:cNvPr>
          <p:cNvSpPr txBox="1"/>
          <p:nvPr/>
        </p:nvSpPr>
        <p:spPr>
          <a:xfrm>
            <a:off x="6566056" y="5225313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Créer un compte</a:t>
            </a:r>
          </a:p>
          <a:p>
            <a:r>
              <a:rPr lang="fr-FR" dirty="0"/>
              <a:t>Pouvoir gérer son compte</a:t>
            </a:r>
          </a:p>
          <a:p>
            <a:r>
              <a:rPr lang="fr-FR" dirty="0"/>
              <a:t>Se connecter / Se déconnecter</a:t>
            </a:r>
          </a:p>
        </p:txBody>
      </p:sp>
    </p:spTree>
    <p:extLst>
      <p:ext uri="{BB962C8B-B14F-4D97-AF65-F5344CB8AC3E}">
        <p14:creationId xmlns:p14="http://schemas.microsoft.com/office/powerpoint/2010/main" val="1821818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66750"/>
            <a:ext cx="9905998" cy="1905000"/>
          </a:xfrm>
        </p:spPr>
        <p:txBody>
          <a:bodyPr/>
          <a:lstStyle/>
          <a:p>
            <a:r>
              <a:rPr lang="fr-FR" dirty="0"/>
              <a:t>Notre équipe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AutoShape 12" descr="PODCAST] Avec le studio Curiosity Interactive, Camille Renaud veut faire  entendre sa voix - Le Lien MULTIMÉDIA :: le portail des professionnels du  numérique au Québec">
            <a:extLst>
              <a:ext uri="{FF2B5EF4-FFF2-40B4-BE49-F238E27FC236}">
                <a16:creationId xmlns:a16="http://schemas.microsoft.com/office/drawing/2014/main" id="{0984FBFF-EEC5-4F99-8B3C-0B6E7A237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D40DF6F5-DEA4-4059-907A-B8D3F65E2022}"/>
              </a:ext>
            </a:extLst>
          </p:cNvPr>
          <p:cNvSpPr txBox="1">
            <a:spLocks/>
          </p:cNvSpPr>
          <p:nvPr/>
        </p:nvSpPr>
        <p:spPr>
          <a:xfrm>
            <a:off x="-342496" y="4426009"/>
            <a:ext cx="12572192" cy="721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000" dirty="0"/>
              <a:t>Marwan al </a:t>
            </a:r>
            <a:r>
              <a:rPr lang="fr-FR" sz="2000" dirty="0" err="1"/>
              <a:t>masri</a:t>
            </a:r>
            <a:r>
              <a:rPr lang="fr-FR" sz="2000" dirty="0"/>
              <a:t>		ANGELO NICHELE		GUYCHEL BABELA		MAXENCE KRILL</a:t>
            </a:r>
          </a:p>
        </p:txBody>
      </p:sp>
      <p:sp>
        <p:nvSpPr>
          <p:cNvPr id="37" name="AutoShape 17">
            <a:extLst>
              <a:ext uri="{FF2B5EF4-FFF2-40B4-BE49-F238E27FC236}">
                <a16:creationId xmlns:a16="http://schemas.microsoft.com/office/drawing/2014/main" id="{A1FF621E-B94E-421E-A25C-29D0DB0576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F60B8CD9-42EF-4B37-AE25-F478708A6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0" t="19088" r="10901" b="25098"/>
          <a:stretch/>
        </p:blipFill>
        <p:spPr>
          <a:xfrm>
            <a:off x="3765075" y="2204578"/>
            <a:ext cx="2254725" cy="21945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D5427091-58D8-44E2-A7A1-7696683F1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3" y="2265538"/>
            <a:ext cx="2133600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59789E1-E9BE-4A25-B151-2C2206D9C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05" t="14187" r="11181" b="14123"/>
          <a:stretch/>
        </p:blipFill>
        <p:spPr>
          <a:xfrm rot="16200000">
            <a:off x="6589395" y="2225331"/>
            <a:ext cx="2194560" cy="21799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8C51E0-C06D-4379-8A39-E137BC229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18" y="2199921"/>
            <a:ext cx="2179926" cy="21992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003776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 – Définition des objectifs techniques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2. </a:t>
            </a:r>
            <a:r>
              <a:rPr lang="en-US" sz="1400" dirty="0" err="1">
                <a:solidFill>
                  <a:srgbClr val="FFFF00"/>
                </a:solidFill>
              </a:rPr>
              <a:t>Besoins</a:t>
            </a:r>
            <a:r>
              <a:rPr lang="en-US" sz="1400" dirty="0">
                <a:solidFill>
                  <a:srgbClr val="FFFF00"/>
                </a:solidFill>
              </a:rPr>
              <a:t> client </a:t>
            </a:r>
            <a:r>
              <a:rPr lang="en-US" sz="1400" dirty="0"/>
              <a:t>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50E27C-1119-4126-AAA2-EF02BC5A3826}"/>
              </a:ext>
            </a:extLst>
          </p:cNvPr>
          <p:cNvSpPr txBox="1"/>
          <p:nvPr/>
        </p:nvSpPr>
        <p:spPr>
          <a:xfrm>
            <a:off x="539752" y="1603070"/>
            <a:ext cx="72326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2800" dirty="0"/>
              <a:t>Objectifs techniques – BD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8142A4-85B5-46EF-9BDC-94873B958EE0}"/>
              </a:ext>
            </a:extLst>
          </p:cNvPr>
          <p:cNvSpPr txBox="1"/>
          <p:nvPr/>
        </p:nvSpPr>
        <p:spPr>
          <a:xfrm>
            <a:off x="1490871" y="2912240"/>
            <a:ext cx="3289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Objectifs</a:t>
            </a:r>
          </a:p>
          <a:p>
            <a:endParaRPr lang="fr-FR" b="1" dirty="0"/>
          </a:p>
          <a:p>
            <a:endParaRPr lang="fr-FR" dirty="0"/>
          </a:p>
          <a:p>
            <a:r>
              <a:rPr lang="fr-FR" dirty="0"/>
              <a:t>Stockage des données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69F95F8-1275-48AB-AEE1-6AA5543A5868}"/>
              </a:ext>
            </a:extLst>
          </p:cNvPr>
          <p:cNvSpPr txBox="1"/>
          <p:nvPr/>
        </p:nvSpPr>
        <p:spPr>
          <a:xfrm>
            <a:off x="5982906" y="2355644"/>
            <a:ext cx="47823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Sous Objectifs</a:t>
            </a:r>
          </a:p>
          <a:p>
            <a:endParaRPr lang="fr-FR" dirty="0"/>
          </a:p>
          <a:p>
            <a:r>
              <a:rPr lang="fr-FR" dirty="0"/>
              <a:t>Stocker des données :</a:t>
            </a:r>
          </a:p>
          <a:p>
            <a:r>
              <a:rPr lang="fr-FR" dirty="0"/>
              <a:t>-Client</a:t>
            </a:r>
          </a:p>
          <a:p>
            <a:r>
              <a:rPr lang="fr-FR" dirty="0"/>
              <a:t>-Produits restants</a:t>
            </a:r>
          </a:p>
          <a:p>
            <a:r>
              <a:rPr lang="fr-FR" dirty="0"/>
              <a:t>-Commandes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469861A-309D-4E56-8B16-C472D4DD20C0}"/>
              </a:ext>
            </a:extLst>
          </p:cNvPr>
          <p:cNvSpPr/>
          <p:nvPr/>
        </p:nvSpPr>
        <p:spPr>
          <a:xfrm>
            <a:off x="4156075" y="4801095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6D91815-E613-4713-920E-73216C029372}"/>
              </a:ext>
            </a:extLst>
          </p:cNvPr>
          <p:cNvSpPr/>
          <p:nvPr/>
        </p:nvSpPr>
        <p:spPr>
          <a:xfrm rot="20965760">
            <a:off x="4192903" y="3426678"/>
            <a:ext cx="1736250" cy="562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08146A-5CED-495E-A703-0318193CD44A}"/>
              </a:ext>
            </a:extLst>
          </p:cNvPr>
          <p:cNvSpPr txBox="1"/>
          <p:nvPr/>
        </p:nvSpPr>
        <p:spPr>
          <a:xfrm>
            <a:off x="1490871" y="496872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Gestion automatique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BF8AD7-001E-4D12-B53B-AFBADBC71C76}"/>
              </a:ext>
            </a:extLst>
          </p:cNvPr>
          <p:cNvSpPr txBox="1"/>
          <p:nvPr/>
        </p:nvSpPr>
        <p:spPr>
          <a:xfrm>
            <a:off x="5928089" y="4479302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dirty="0"/>
              <a:t>Gérer automatiquement le stock</a:t>
            </a:r>
          </a:p>
          <a:p>
            <a:r>
              <a:rPr lang="fr-FR" dirty="0"/>
              <a:t>(ex : Si commande -1 dans le stock)</a:t>
            </a:r>
          </a:p>
        </p:txBody>
      </p:sp>
    </p:spTree>
    <p:extLst>
      <p:ext uri="{BB962C8B-B14F-4D97-AF65-F5344CB8AC3E}">
        <p14:creationId xmlns:p14="http://schemas.microsoft.com/office/powerpoint/2010/main" val="128790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80975" y="4345505"/>
            <a:ext cx="11830049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3 – Réalisation technique : méthodologie</a:t>
            </a:r>
            <a:br>
              <a:rPr lang="fr-FR" sz="7200" dirty="0"/>
            </a:br>
            <a:br>
              <a:rPr lang="fr-FR" sz="7200" dirty="0"/>
            </a:br>
            <a:r>
              <a:rPr lang="fr-FR" dirty="0"/>
              <a:t>3.1. Gestion de projet</a:t>
            </a:r>
            <a:br>
              <a:rPr lang="fr-FR" dirty="0"/>
            </a:br>
            <a:br>
              <a:rPr lang="fr-FR" dirty="0"/>
            </a:br>
            <a:r>
              <a:rPr lang="fr-FR" dirty="0"/>
              <a:t>3.2. Développement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427263166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1026" name="Picture 2" descr="Méthodes Agile et Scrum : les différences">
            <a:extLst>
              <a:ext uri="{FF2B5EF4-FFF2-40B4-BE49-F238E27FC236}">
                <a16:creationId xmlns:a16="http://schemas.microsoft.com/office/drawing/2014/main" id="{AD196E64-836B-43EB-9398-28AB6C2F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26" y="3163221"/>
            <a:ext cx="7309311" cy="272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éthode agile : quels bénéfices pour votre projet ?">
            <a:extLst>
              <a:ext uri="{FF2B5EF4-FFF2-40B4-BE49-F238E27FC236}">
                <a16:creationId xmlns:a16="http://schemas.microsoft.com/office/drawing/2014/main" id="{9B357BC7-2DA4-4DAD-9DA8-175E38AC6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43" y="967758"/>
            <a:ext cx="5466994" cy="219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èche : bas 2">
            <a:extLst>
              <a:ext uri="{FF2B5EF4-FFF2-40B4-BE49-F238E27FC236}">
                <a16:creationId xmlns:a16="http://schemas.microsoft.com/office/drawing/2014/main" id="{781B2692-E01D-475D-A779-093B0A206B65}"/>
              </a:ext>
            </a:extLst>
          </p:cNvPr>
          <p:cNvSpPr/>
          <p:nvPr/>
        </p:nvSpPr>
        <p:spPr>
          <a:xfrm rot="19978376">
            <a:off x="7615244" y="2832821"/>
            <a:ext cx="686271" cy="95649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F13A4EAC-8465-454F-9E06-25539F4DA36F}"/>
              </a:ext>
            </a:extLst>
          </p:cNvPr>
          <p:cNvSpPr/>
          <p:nvPr/>
        </p:nvSpPr>
        <p:spPr>
          <a:xfrm rot="1594538">
            <a:off x="9181135" y="2842194"/>
            <a:ext cx="727791" cy="94135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E8EF9C2-D9B6-43F1-AF28-98DA4EFF6B05}"/>
              </a:ext>
            </a:extLst>
          </p:cNvPr>
          <p:cNvSpPr txBox="1"/>
          <p:nvPr/>
        </p:nvSpPr>
        <p:spPr>
          <a:xfrm>
            <a:off x="764820" y="2902603"/>
            <a:ext cx="36066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Méthode Agile :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1 Sprint = 1 semaine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2CB91C-9048-43AF-8594-3A49CC099C34}"/>
              </a:ext>
            </a:extLst>
          </p:cNvPr>
          <p:cNvSpPr txBox="1"/>
          <p:nvPr/>
        </p:nvSpPr>
        <p:spPr>
          <a:xfrm>
            <a:off x="764820" y="4062592"/>
            <a:ext cx="3606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Réunion de Sprint </a:t>
            </a:r>
            <a:r>
              <a:rPr lang="fr-FR" dirty="0" err="1"/>
              <a:t>Backlog</a:t>
            </a:r>
            <a:r>
              <a:rPr lang="fr-FR" dirty="0"/>
              <a:t> Réunion de Sprint </a:t>
            </a:r>
            <a:r>
              <a:rPr lang="fr-FR" dirty="0" err="1"/>
              <a:t>Review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9BB972-7537-43B3-9E6F-2922810AF249}"/>
              </a:ext>
            </a:extLst>
          </p:cNvPr>
          <p:cNvSpPr txBox="1"/>
          <p:nvPr/>
        </p:nvSpPr>
        <p:spPr>
          <a:xfrm>
            <a:off x="4572000" y="4452039"/>
            <a:ext cx="800100" cy="4154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chemeClr val="bg1"/>
                </a:solidFill>
              </a:rPr>
              <a:t>Disguise’Hub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F2085E-0683-46B2-B992-45E7C6DB4609}"/>
              </a:ext>
            </a:extLst>
          </p:cNvPr>
          <p:cNvSpPr txBox="1"/>
          <p:nvPr/>
        </p:nvSpPr>
        <p:spPr>
          <a:xfrm>
            <a:off x="6412230" y="4452039"/>
            <a:ext cx="59436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Nous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22F2A2-4CC8-4CFA-B5D3-3DE44EB1D01F}"/>
              </a:ext>
            </a:extLst>
          </p:cNvPr>
          <p:cNvSpPr txBox="1"/>
          <p:nvPr/>
        </p:nvSpPr>
        <p:spPr>
          <a:xfrm>
            <a:off x="8168906" y="3446759"/>
            <a:ext cx="1226554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Maxence KRILL</a:t>
            </a:r>
          </a:p>
        </p:txBody>
      </p:sp>
    </p:spTree>
    <p:extLst>
      <p:ext uri="{BB962C8B-B14F-4D97-AF65-F5344CB8AC3E}">
        <p14:creationId xmlns:p14="http://schemas.microsoft.com/office/powerpoint/2010/main" val="42926544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176450-E324-46C0-8262-F96BE6E25090}"/>
              </a:ext>
            </a:extLst>
          </p:cNvPr>
          <p:cNvSpPr txBox="1"/>
          <p:nvPr/>
        </p:nvSpPr>
        <p:spPr>
          <a:xfrm>
            <a:off x="1924896" y="5589495"/>
            <a:ext cx="1240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rial Rounded MT Bold" panose="020F0704030504030204" pitchFamily="34" charset="0"/>
              </a:rPr>
              <a:t>GANTT DES DIFFERENTS SPRINTS </a:t>
            </a:r>
            <a:endParaRPr lang="fr-FR" sz="2000" dirty="0">
              <a:latin typeface="Arial Rounded MT Bold" panose="020F070403050403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8C179E0-F2C4-4825-A81C-31D3C718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36" y="4789631"/>
            <a:ext cx="714475" cy="15242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3EF09C-F309-498F-B6BA-F495DEB0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978" y="4780106"/>
            <a:ext cx="704948" cy="17147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7FEA14D-0558-4D3B-B3D0-DFA73CFEC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74" y="4827004"/>
            <a:ext cx="704948" cy="16194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3BB3CB99-0B3D-45CD-9D8C-3A643C389D49}"/>
              </a:ext>
            </a:extLst>
          </p:cNvPr>
          <p:cNvSpPr txBox="1"/>
          <p:nvPr/>
        </p:nvSpPr>
        <p:spPr>
          <a:xfrm>
            <a:off x="3174237" y="4681176"/>
            <a:ext cx="103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GProj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7D1E8A4-6869-44F5-8ED4-0BE82343B465}"/>
              </a:ext>
            </a:extLst>
          </p:cNvPr>
          <p:cNvSpPr txBox="1"/>
          <p:nvPr/>
        </p:nvSpPr>
        <p:spPr>
          <a:xfrm>
            <a:off x="6631936" y="4692234"/>
            <a:ext cx="57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CA7350-DFCD-4604-B1A0-5375C1AAF398}"/>
              </a:ext>
            </a:extLst>
          </p:cNvPr>
          <p:cNvSpPr txBox="1"/>
          <p:nvPr/>
        </p:nvSpPr>
        <p:spPr>
          <a:xfrm>
            <a:off x="9828475" y="4681176"/>
            <a:ext cx="75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PHP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0181A8-DD97-4B7A-BD67-C43B2B10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31" y="2250702"/>
            <a:ext cx="10297962" cy="2819794"/>
          </a:xfrm>
          <a:prstGeom prst="rect">
            <a:avLst/>
          </a:prstGeom>
        </p:spPr>
      </p:pic>
      <p:pic>
        <p:nvPicPr>
          <p:cNvPr id="15" name="table">
            <a:extLst>
              <a:ext uri="{FF2B5EF4-FFF2-40B4-BE49-F238E27FC236}">
                <a16:creationId xmlns:a16="http://schemas.microsoft.com/office/drawing/2014/main" id="{74334A4F-9212-43E3-869B-1ACAAE71C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39" y="5308651"/>
            <a:ext cx="1080154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127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9A9295C-1B62-40E3-8941-8F21CD65611B}"/>
              </a:ext>
            </a:extLst>
          </p:cNvPr>
          <p:cNvSpPr txBox="1">
            <a:spLocks/>
          </p:cNvSpPr>
          <p:nvPr/>
        </p:nvSpPr>
        <p:spPr>
          <a:xfrm>
            <a:off x="1141413" y="5082871"/>
            <a:ext cx="2095082" cy="1397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ORDRE DU JOUR 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A52378CF-0F0B-4BB5-8EB8-B100C4D8ECF4}"/>
              </a:ext>
            </a:extLst>
          </p:cNvPr>
          <p:cNvSpPr/>
          <p:nvPr/>
        </p:nvSpPr>
        <p:spPr>
          <a:xfrm>
            <a:off x="3419225" y="3633536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4DC9D5A-0DF6-4A1F-A04C-62FB984FE269}"/>
              </a:ext>
            </a:extLst>
          </p:cNvPr>
          <p:cNvSpPr txBox="1">
            <a:spLocks/>
          </p:cNvSpPr>
          <p:nvPr/>
        </p:nvSpPr>
        <p:spPr>
          <a:xfrm>
            <a:off x="1293813" y="7620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61DDE779-1919-4C77-AC83-B7910704C692}"/>
              </a:ext>
            </a:extLst>
          </p:cNvPr>
          <p:cNvSpPr txBox="1">
            <a:spLocks/>
          </p:cNvSpPr>
          <p:nvPr/>
        </p:nvSpPr>
        <p:spPr>
          <a:xfrm>
            <a:off x="9089966" y="5079208"/>
            <a:ext cx="2095082" cy="118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400" dirty="0">
                <a:solidFill>
                  <a:schemeClr val="tx1"/>
                </a:solidFill>
              </a:rPr>
              <a:t>COMPTE RENDU DE LA REUNION + analyse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8C6AA486-441E-445F-9A34-AA737740400E}"/>
              </a:ext>
            </a:extLst>
          </p:cNvPr>
          <p:cNvSpPr/>
          <p:nvPr/>
        </p:nvSpPr>
        <p:spPr>
          <a:xfrm>
            <a:off x="7599707" y="3633536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AD33BA9-9F85-4941-A0BB-172F89074B3A}"/>
              </a:ext>
            </a:extLst>
          </p:cNvPr>
          <p:cNvSpPr txBox="1">
            <a:spLocks/>
          </p:cNvSpPr>
          <p:nvPr/>
        </p:nvSpPr>
        <p:spPr>
          <a:xfrm>
            <a:off x="4915313" y="5029865"/>
            <a:ext cx="2505375" cy="1397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</a:rPr>
              <a:t>REUNION + Prise de note </a:t>
            </a:r>
            <a:r>
              <a:rPr lang="fr-FR" sz="1400" dirty="0" err="1">
                <a:solidFill>
                  <a:schemeClr val="tx1"/>
                </a:solidFill>
              </a:rPr>
              <a:t>pdnt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  <a:r>
              <a:rPr lang="fr-FR" sz="1400" dirty="0" err="1">
                <a:solidFill>
                  <a:schemeClr val="tx1"/>
                </a:solidFill>
              </a:rPr>
              <a:t>reunion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D9079D4E-E036-4243-AAA9-D3DE08D46F7E}"/>
              </a:ext>
            </a:extLst>
          </p:cNvPr>
          <p:cNvSpPr/>
          <p:nvPr/>
        </p:nvSpPr>
        <p:spPr>
          <a:xfrm>
            <a:off x="3394867" y="5451504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18C2E3C0-A3E2-466E-9C0C-08CF0931C4A0}"/>
              </a:ext>
            </a:extLst>
          </p:cNvPr>
          <p:cNvSpPr/>
          <p:nvPr/>
        </p:nvSpPr>
        <p:spPr>
          <a:xfrm>
            <a:off x="7599707" y="5451504"/>
            <a:ext cx="998621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1392AE-6CE5-4895-B9A6-BECBEAE78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0" t="17358" r="-471" b="17369"/>
          <a:stretch/>
        </p:blipFill>
        <p:spPr>
          <a:xfrm>
            <a:off x="4462485" y="2936108"/>
            <a:ext cx="3103604" cy="1731994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FE33BDEF-0741-4229-97FA-D544D9F3DF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00372B-DBE2-45A3-A701-635680C7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1" y="2224751"/>
            <a:ext cx="2542505" cy="331371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218A5B7-C1E6-48AE-A7E4-CD252363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539" y="1767908"/>
            <a:ext cx="2798697" cy="361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8508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9181" y="429130"/>
            <a:ext cx="9905998" cy="1905000"/>
          </a:xfrm>
        </p:spPr>
        <p:txBody>
          <a:bodyPr/>
          <a:lstStyle/>
          <a:p>
            <a:r>
              <a:rPr lang="fr-FR" dirty="0"/>
              <a:t>3.1 – Gestion de projet </a:t>
            </a:r>
            <a:br>
              <a:rPr lang="fr-FR" dirty="0"/>
            </a:br>
            <a:r>
              <a:rPr lang="fr-FR" dirty="0"/>
              <a:t>	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380BF16-96DA-4787-B225-0F01C549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0" y="2192329"/>
            <a:ext cx="674370" cy="6743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6279450-C46D-400D-AF13-7855F642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8" y="5081858"/>
            <a:ext cx="674370" cy="6743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68529D-CCE6-4F17-998B-3A5D7273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8" y="4147173"/>
            <a:ext cx="674370" cy="6743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BB8688F-97D3-4254-8CE9-5D03B949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8" y="3096327"/>
            <a:ext cx="674370" cy="67437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C335F2-A43D-4DB5-8F93-9386BA61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30" y="2214750"/>
            <a:ext cx="674370" cy="67437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4DC0308-3AD2-4295-B780-6D1196F4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0" y="3180450"/>
            <a:ext cx="674370" cy="6743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62B6002-940B-4C71-A078-028A0226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16" y="4143253"/>
            <a:ext cx="674370" cy="6743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D92D098-079D-4E23-A222-9695F110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0" y="5110431"/>
            <a:ext cx="674370" cy="67437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EB089AC-1DF8-44A8-8847-584FF1D4A523}"/>
              </a:ext>
            </a:extLst>
          </p:cNvPr>
          <p:cNvSpPr txBox="1"/>
          <p:nvPr/>
        </p:nvSpPr>
        <p:spPr>
          <a:xfrm>
            <a:off x="2256550" y="235154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Communication claire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712A4C6-2018-466B-9BD0-97E09AD8AA0F}"/>
              </a:ext>
            </a:extLst>
          </p:cNvPr>
          <p:cNvSpPr txBox="1"/>
          <p:nvPr/>
        </p:nvSpPr>
        <p:spPr>
          <a:xfrm>
            <a:off x="2257412" y="329328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Respect des délais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EB6418A-6920-4407-9054-77F0CD8D0765}"/>
              </a:ext>
            </a:extLst>
          </p:cNvPr>
          <p:cNvSpPr txBox="1"/>
          <p:nvPr/>
        </p:nvSpPr>
        <p:spPr>
          <a:xfrm>
            <a:off x="7465060" y="239617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Collaboration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A1A5C1C-08AD-4BD8-ADE8-401E14D6AF89}"/>
              </a:ext>
            </a:extLst>
          </p:cNvPr>
          <p:cNvSpPr txBox="1"/>
          <p:nvPr/>
        </p:nvSpPr>
        <p:spPr>
          <a:xfrm>
            <a:off x="2256550" y="4200406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Flexibilité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D737707-102D-4BEE-AC88-F0E00CB14150}"/>
              </a:ext>
            </a:extLst>
          </p:cNvPr>
          <p:cNvSpPr txBox="1"/>
          <p:nvPr/>
        </p:nvSpPr>
        <p:spPr>
          <a:xfrm>
            <a:off x="2256550" y="523437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Responsabilité individuelle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5D80E6-FE24-4E7B-9CDE-D38AA828DA53}"/>
              </a:ext>
            </a:extLst>
          </p:cNvPr>
          <p:cNvSpPr txBox="1"/>
          <p:nvPr/>
        </p:nvSpPr>
        <p:spPr>
          <a:xfrm>
            <a:off x="7465060" y="423598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Autonomie équilibrée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0710827-4174-4C94-9F77-0238E4ABCA53}"/>
              </a:ext>
            </a:extLst>
          </p:cNvPr>
          <p:cNvSpPr txBox="1"/>
          <p:nvPr/>
        </p:nvSpPr>
        <p:spPr>
          <a:xfrm>
            <a:off x="7496099" y="333765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Résolution constructive des conflits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460B03C-9EE5-4B34-A7C6-0F03FC2C21A3}"/>
              </a:ext>
            </a:extLst>
          </p:cNvPr>
          <p:cNvSpPr txBox="1"/>
          <p:nvPr/>
        </p:nvSpPr>
        <p:spPr>
          <a:xfrm>
            <a:off x="7465060" y="5238567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Constructivité face aux erreurs</a:t>
            </a:r>
          </a:p>
        </p:txBody>
      </p:sp>
    </p:spTree>
    <p:extLst>
      <p:ext uri="{BB962C8B-B14F-4D97-AF65-F5344CB8AC3E}">
        <p14:creationId xmlns:p14="http://schemas.microsoft.com/office/powerpoint/2010/main" val="17050823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  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4" name="Flèche : chevron 3">
            <a:extLst>
              <a:ext uri="{FF2B5EF4-FFF2-40B4-BE49-F238E27FC236}">
                <a16:creationId xmlns:a16="http://schemas.microsoft.com/office/drawing/2014/main" id="{7D2D3C2C-152E-4D69-BC4B-7D3C6CC23C70}"/>
              </a:ext>
            </a:extLst>
          </p:cNvPr>
          <p:cNvSpPr/>
          <p:nvPr/>
        </p:nvSpPr>
        <p:spPr>
          <a:xfrm>
            <a:off x="192505" y="2791326"/>
            <a:ext cx="2514600" cy="134753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Définir un objectif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7461515F-CFCC-4B01-A26E-9A375E24D57D}"/>
              </a:ext>
            </a:extLst>
          </p:cNvPr>
          <p:cNvSpPr/>
          <p:nvPr/>
        </p:nvSpPr>
        <p:spPr>
          <a:xfrm>
            <a:off x="2202490" y="2779296"/>
            <a:ext cx="2631645" cy="135956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Cadrer le problème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BA5A169E-86C0-4C5C-9AF9-348CED186984}"/>
              </a:ext>
            </a:extLst>
          </p:cNvPr>
          <p:cNvSpPr/>
          <p:nvPr/>
        </p:nvSpPr>
        <p:spPr>
          <a:xfrm>
            <a:off x="4329520" y="2791326"/>
            <a:ext cx="2884151" cy="135956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Identifier alternatives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A23DB160-D8AA-4163-8578-A6B3EE0209E7}"/>
              </a:ext>
            </a:extLst>
          </p:cNvPr>
          <p:cNvSpPr/>
          <p:nvPr/>
        </p:nvSpPr>
        <p:spPr>
          <a:xfrm>
            <a:off x="6657630" y="2808342"/>
            <a:ext cx="2884151" cy="135956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Evaluer alternatives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E69DE8FA-6877-4677-BB13-89C85E4CBD6C}"/>
              </a:ext>
            </a:extLst>
          </p:cNvPr>
          <p:cNvSpPr/>
          <p:nvPr/>
        </p:nvSpPr>
        <p:spPr>
          <a:xfrm>
            <a:off x="8985741" y="2808342"/>
            <a:ext cx="2757080" cy="1359567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Faire le bon choix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060231-C69D-40F1-A69A-CC7AF731E115}"/>
              </a:ext>
            </a:extLst>
          </p:cNvPr>
          <p:cNvSpPr txBox="1"/>
          <p:nvPr/>
        </p:nvSpPr>
        <p:spPr>
          <a:xfrm>
            <a:off x="2009986" y="4461651"/>
            <a:ext cx="1240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Processus de la prise de décisions</a:t>
            </a:r>
            <a:endParaRPr lang="fr-FR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889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AFC64B-9E14-4B1F-A3EA-1F5CD291C651}"/>
              </a:ext>
            </a:extLst>
          </p:cNvPr>
          <p:cNvSpPr txBox="1"/>
          <p:nvPr/>
        </p:nvSpPr>
        <p:spPr>
          <a:xfrm>
            <a:off x="1586581" y="2352998"/>
            <a:ext cx="8710863" cy="32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400" dirty="0"/>
              <a:t>Exemple de répartition des tâches sur un Sprint : 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Marwan : Rédaction du Dictionnaire de Base de Données (BD)</a:t>
            </a: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Angelo : Création du Script Insertion Base de Données (BD)</a:t>
            </a: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Maxence : </a:t>
            </a:r>
            <a:r>
              <a:rPr lang="fr-FR" sz="2000" dirty="0">
                <a:latin typeface="Calibri" panose="020F0502020204030204" pitchFamily="34" charset="0"/>
                <a:ea typeface="Calibri" panose="020F0502020204030204" pitchFamily="34" charset="0"/>
              </a:rPr>
              <a:t>Mise en place de l’a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rchitecture du site </a:t>
            </a:r>
          </a:p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Guychel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: Création de la charte graphique 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6458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-39618"/>
            <a:ext cx="9905998" cy="1905000"/>
          </a:xfrm>
        </p:spPr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   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5122" name="Picture 2" descr="Comment configurer et utiliser Discord ?">
            <a:extLst>
              <a:ext uri="{FF2B5EF4-FFF2-40B4-BE49-F238E27FC236}">
                <a16:creationId xmlns:a16="http://schemas.microsoft.com/office/drawing/2014/main" id="{64D14E7E-1B6B-4613-A645-14E8FA84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1" y="1862221"/>
            <a:ext cx="2779483" cy="15667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5 raisons d'utiliser OneDrive pour votre entreprise • Openhost Network">
            <a:extLst>
              <a:ext uri="{FF2B5EF4-FFF2-40B4-BE49-F238E27FC236}">
                <a16:creationId xmlns:a16="http://schemas.microsoft.com/office/drawing/2014/main" id="{46F3CC34-527A-4D4C-9017-33027409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42" y="2490388"/>
            <a:ext cx="2915653" cy="1376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10 Features of VS Code Every Developer Should Know">
            <a:extLst>
              <a:ext uri="{FF2B5EF4-FFF2-40B4-BE49-F238E27FC236}">
                <a16:creationId xmlns:a16="http://schemas.microsoft.com/office/drawing/2014/main" id="{101B016F-5305-4EEC-BB4A-BB6D0FC4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83" y="4212376"/>
            <a:ext cx="2090696" cy="15680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hat is GitHub? — Pythia Foundations">
            <a:extLst>
              <a:ext uri="{FF2B5EF4-FFF2-40B4-BE49-F238E27FC236}">
                <a16:creationId xmlns:a16="http://schemas.microsoft.com/office/drawing/2014/main" id="{191368D7-EB71-4598-9770-C3FE7F38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19" y="3775476"/>
            <a:ext cx="2403810" cy="13461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C25346A-0317-430B-A68D-18651944347F}"/>
              </a:ext>
            </a:extLst>
          </p:cNvPr>
          <p:cNvSpPr txBox="1"/>
          <p:nvPr/>
        </p:nvSpPr>
        <p:spPr>
          <a:xfrm>
            <a:off x="2165140" y="1514531"/>
            <a:ext cx="7697203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CANAUX  DE COMMUNICATION ET LOGICIELS DE TRAVAIL COLLABORATIF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2CAD9B-8CE0-47FE-84DD-64F307C950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470"/>
          <a:stretch/>
        </p:blipFill>
        <p:spPr>
          <a:xfrm>
            <a:off x="2649459" y="4322236"/>
            <a:ext cx="1336334" cy="18395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66923A-EE07-4CC3-B924-3D6293AC04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86" r="34121"/>
          <a:stretch/>
        </p:blipFill>
        <p:spPr>
          <a:xfrm>
            <a:off x="4500777" y="3991169"/>
            <a:ext cx="1253618" cy="18576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F30868-F140-4D11-931E-7B1559C09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3461" y="2031026"/>
            <a:ext cx="5661718" cy="38177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4E9519-DA1F-44CE-9D6D-EA6D66E45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976" y="2044702"/>
            <a:ext cx="4197873" cy="4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6327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-39618"/>
            <a:ext cx="9905998" cy="1905000"/>
          </a:xfrm>
        </p:spPr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   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5122" name="Picture 2" descr="Comment configurer et utiliser Discord ?">
            <a:extLst>
              <a:ext uri="{FF2B5EF4-FFF2-40B4-BE49-F238E27FC236}">
                <a16:creationId xmlns:a16="http://schemas.microsoft.com/office/drawing/2014/main" id="{64D14E7E-1B6B-4613-A645-14E8FA84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54" y="2818090"/>
            <a:ext cx="2779483" cy="15667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5 raisons d'utiliser OneDrive pour votre entreprise • Openhost Network">
            <a:extLst>
              <a:ext uri="{FF2B5EF4-FFF2-40B4-BE49-F238E27FC236}">
                <a16:creationId xmlns:a16="http://schemas.microsoft.com/office/drawing/2014/main" id="{46F3CC34-527A-4D4C-9017-33027409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21" y="3002528"/>
            <a:ext cx="2915653" cy="1376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10 Features of VS Code Every Developer Should Know">
            <a:extLst>
              <a:ext uri="{FF2B5EF4-FFF2-40B4-BE49-F238E27FC236}">
                <a16:creationId xmlns:a16="http://schemas.microsoft.com/office/drawing/2014/main" id="{101B016F-5305-4EEC-BB4A-BB6D0FC4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673" y="3797714"/>
            <a:ext cx="2090696" cy="15680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hat is GitHub? — Pythia Foundations">
            <a:extLst>
              <a:ext uri="{FF2B5EF4-FFF2-40B4-BE49-F238E27FC236}">
                <a16:creationId xmlns:a16="http://schemas.microsoft.com/office/drawing/2014/main" id="{191368D7-EB71-4598-9770-C3FE7F38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4" y="1951588"/>
            <a:ext cx="2403810" cy="13461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C25346A-0317-430B-A68D-18651944347F}"/>
              </a:ext>
            </a:extLst>
          </p:cNvPr>
          <p:cNvSpPr txBox="1"/>
          <p:nvPr/>
        </p:nvSpPr>
        <p:spPr>
          <a:xfrm>
            <a:off x="2165140" y="1514531"/>
            <a:ext cx="7697203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CANAUX  DE COMMUNICATION ET LOGICIELS DE TRAVAIL COLLABORATIF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C4E9519-DA1F-44CE-9D6D-EA6D66E45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121" y="2142704"/>
            <a:ext cx="2478058" cy="24353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F30868-F140-4D11-931E-7B1559C09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927" y="1929184"/>
            <a:ext cx="3059421" cy="206300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22CAD9B-8CE0-47FE-84DD-64F307C950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7470"/>
          <a:stretch/>
        </p:blipFill>
        <p:spPr>
          <a:xfrm>
            <a:off x="2753807" y="1865382"/>
            <a:ext cx="2820926" cy="38832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66923A-EE07-4CC3-B924-3D6293AC04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786" r="34121"/>
          <a:stretch/>
        </p:blipFill>
        <p:spPr>
          <a:xfrm>
            <a:off x="5153906" y="1821647"/>
            <a:ext cx="2712839" cy="40199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810E88-9044-4F3B-B853-B3C1B0EC51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5418"/>
          <a:stretch/>
        </p:blipFill>
        <p:spPr>
          <a:xfrm>
            <a:off x="7806369" y="1989275"/>
            <a:ext cx="4315952" cy="27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5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66750"/>
            <a:ext cx="9905998" cy="1905000"/>
          </a:xfrm>
        </p:spPr>
        <p:txBody>
          <a:bodyPr/>
          <a:lstStyle/>
          <a:p>
            <a:r>
              <a:rPr lang="fr-FR" dirty="0"/>
              <a:t>Accroche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AutoShape 12" descr="PODCAST] Avec le studio Curiosity Interactive, Camille Renaud veut faire  entendre sa voix - Le Lien MULTIMÉDIA :: le portail des professionnels du  numérique au Québec">
            <a:extLst>
              <a:ext uri="{FF2B5EF4-FFF2-40B4-BE49-F238E27FC236}">
                <a16:creationId xmlns:a16="http://schemas.microsoft.com/office/drawing/2014/main" id="{0984FBFF-EEC5-4F99-8B3C-0B6E7A237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EC5FC65-79EB-4755-A32C-B78A085E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414" y="276578"/>
            <a:ext cx="2234126" cy="249146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270EC91-2B17-4E6A-9BEC-F55055AD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05" y="3912611"/>
            <a:ext cx="2758440" cy="187623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31A6BFA-024F-4D80-84C4-540FAEB30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12"/>
          <a:stretch/>
        </p:blipFill>
        <p:spPr>
          <a:xfrm>
            <a:off x="4551239" y="3835035"/>
            <a:ext cx="2420206" cy="251872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35BA581-8C10-4BB6-A171-2F86B93AD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812" y="3572174"/>
            <a:ext cx="2496669" cy="2435023"/>
          </a:xfrm>
          <a:prstGeom prst="rect">
            <a:avLst/>
          </a:prstGeom>
        </p:spPr>
      </p:pic>
      <p:sp>
        <p:nvSpPr>
          <p:cNvPr id="38" name="Titre 1">
            <a:extLst>
              <a:ext uri="{FF2B5EF4-FFF2-40B4-BE49-F238E27FC236}">
                <a16:creationId xmlns:a16="http://schemas.microsoft.com/office/drawing/2014/main" id="{D40DF6F5-DEA4-4059-907A-B8D3F65E2022}"/>
              </a:ext>
            </a:extLst>
          </p:cNvPr>
          <p:cNvSpPr txBox="1">
            <a:spLocks/>
          </p:cNvSpPr>
          <p:nvPr/>
        </p:nvSpPr>
        <p:spPr>
          <a:xfrm>
            <a:off x="-380192" y="3020119"/>
            <a:ext cx="12572192" cy="721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Plongez dans l'imaginaire avec Disguise'Hub, Là où chaque déguisement devient une aventure à part entière.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C9F4ADE3-2FD5-4BD0-AED5-F85B077AE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322" y="210746"/>
            <a:ext cx="2741342" cy="275358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7B275F3-888C-4B17-96B9-65092DF29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2" y="414669"/>
            <a:ext cx="3610166" cy="24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046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6741" y="-39618"/>
            <a:ext cx="9905998" cy="1905000"/>
          </a:xfrm>
        </p:spPr>
        <p:txBody>
          <a:bodyPr/>
          <a:lstStyle/>
          <a:p>
            <a:r>
              <a:rPr lang="fr-FR" dirty="0"/>
              <a:t>3.1 – Gestion de projet</a:t>
            </a:r>
            <a:br>
              <a:rPr lang="fr-FR" dirty="0"/>
            </a:br>
            <a:r>
              <a:rPr lang="fr-FR" dirty="0"/>
              <a:t>					   Méthode de travail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25346A-0317-430B-A68D-18651944347F}"/>
              </a:ext>
            </a:extLst>
          </p:cNvPr>
          <p:cNvSpPr txBox="1"/>
          <p:nvPr/>
        </p:nvSpPr>
        <p:spPr>
          <a:xfrm>
            <a:off x="2165140" y="1514531"/>
            <a:ext cx="7697203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4950" indent="-6350">
              <a:lnSpc>
                <a:spcPct val="110000"/>
              </a:lnSpc>
              <a:spcAft>
                <a:spcPts val="1495"/>
              </a:spcAft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CANAUX  DE COMMUNICATION ET LOGICIELS DE TRAVAIL COLLABORATIF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138" name="Picture 18" descr="What is GitHub? — Pythia Foundations">
            <a:extLst>
              <a:ext uri="{FF2B5EF4-FFF2-40B4-BE49-F238E27FC236}">
                <a16:creationId xmlns:a16="http://schemas.microsoft.com/office/drawing/2014/main" id="{191368D7-EB71-4598-9770-C3FE7F38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0" y="4011238"/>
            <a:ext cx="4093392" cy="2292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omment configurer et utiliser Discord ?">
            <a:extLst>
              <a:ext uri="{FF2B5EF4-FFF2-40B4-BE49-F238E27FC236}">
                <a16:creationId xmlns:a16="http://schemas.microsoft.com/office/drawing/2014/main" id="{64D14E7E-1B6B-4613-A645-14E8FA84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35" y="1741207"/>
            <a:ext cx="3905827" cy="22016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5 raisons d'utiliser OneDrive pour votre entreprise • Openhost Network">
            <a:extLst>
              <a:ext uri="{FF2B5EF4-FFF2-40B4-BE49-F238E27FC236}">
                <a16:creationId xmlns:a16="http://schemas.microsoft.com/office/drawing/2014/main" id="{46F3CC34-527A-4D4C-9017-33027409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17" y="1890852"/>
            <a:ext cx="4531059" cy="21396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10 Features of VS Code Every Developer Should Know">
            <a:extLst>
              <a:ext uri="{FF2B5EF4-FFF2-40B4-BE49-F238E27FC236}">
                <a16:creationId xmlns:a16="http://schemas.microsoft.com/office/drawing/2014/main" id="{101B016F-5305-4EEC-BB4A-BB6D0FC4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26" y="3942900"/>
            <a:ext cx="3198155" cy="23986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7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3001" y="57150"/>
            <a:ext cx="9905998" cy="1905000"/>
          </a:xfrm>
        </p:spPr>
        <p:txBody>
          <a:bodyPr/>
          <a:lstStyle/>
          <a:p>
            <a:r>
              <a:rPr lang="fr-FR" dirty="0"/>
              <a:t>3.2 – Développement</a:t>
            </a:r>
            <a:br>
              <a:rPr lang="fr-FR" dirty="0"/>
            </a:br>
            <a:r>
              <a:rPr lang="fr-FR" dirty="0"/>
              <a:t>						choix des logiciels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Picture 18" descr="What is GitHub? — Pythia Foundations">
            <a:extLst>
              <a:ext uri="{FF2B5EF4-FFF2-40B4-BE49-F238E27FC236}">
                <a16:creationId xmlns:a16="http://schemas.microsoft.com/office/drawing/2014/main" id="{24BD1CCF-DB6C-4EBD-914D-8F6D31F6C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995" y="1691659"/>
            <a:ext cx="2420937" cy="13557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78AFBA6-998B-458C-9F23-A6CBF83A6FFC}"/>
              </a:ext>
            </a:extLst>
          </p:cNvPr>
          <p:cNvSpPr txBox="1"/>
          <p:nvPr/>
        </p:nvSpPr>
        <p:spPr>
          <a:xfrm>
            <a:off x="4858262" y="2175972"/>
            <a:ext cx="5931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Coder en local chacun de son côté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893F85-288A-4A54-B17A-37B997605953}"/>
              </a:ext>
            </a:extLst>
          </p:cNvPr>
          <p:cNvSpPr txBox="1"/>
          <p:nvPr/>
        </p:nvSpPr>
        <p:spPr>
          <a:xfrm>
            <a:off x="4858262" y="35881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Gestion de BD optimisé PHP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280A18-8BB5-43D7-A48D-378E86909919}"/>
              </a:ext>
            </a:extLst>
          </p:cNvPr>
          <p:cNvSpPr txBox="1"/>
          <p:nvPr/>
        </p:nvSpPr>
        <p:spPr>
          <a:xfrm>
            <a:off x="4969179" y="4832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Serveur sécurisé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B361005-7C07-482A-A7B3-BFEDB908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47" y="3116354"/>
            <a:ext cx="2351431" cy="1241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C25D063-6109-4DC1-BC35-28204A33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120" y="4454736"/>
            <a:ext cx="2454812" cy="1124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528553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B54BABF-104C-4BCC-95B9-6002EAAA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79" y="120573"/>
            <a:ext cx="9906000" cy="1905000"/>
          </a:xfrm>
        </p:spPr>
        <p:txBody>
          <a:bodyPr/>
          <a:lstStyle/>
          <a:p>
            <a:r>
              <a:rPr lang="fr-FR" dirty="0"/>
              <a:t>3.2 – Développement</a:t>
            </a:r>
            <a:br>
              <a:rPr lang="fr-FR" dirty="0"/>
            </a:br>
            <a:r>
              <a:rPr lang="fr-FR" dirty="0"/>
              <a:t>		Architecture logicielle du projet</a:t>
            </a:r>
          </a:p>
        </p:txBody>
      </p:sp>
      <p:pic>
        <p:nvPicPr>
          <p:cNvPr id="1026" name="Picture 2" descr="Formation HTML, CSS et les bases du web | formation.tech">
            <a:extLst>
              <a:ext uri="{FF2B5EF4-FFF2-40B4-BE49-F238E27FC236}">
                <a16:creationId xmlns:a16="http://schemas.microsoft.com/office/drawing/2014/main" id="{1148F7DF-2773-403A-A5F8-F04F005A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7" y="3420467"/>
            <a:ext cx="2235793" cy="13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109155-330F-4555-95BA-4DDE8B43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7" y="4751318"/>
            <a:ext cx="1146552" cy="1360415"/>
          </a:xfrm>
          <a:prstGeom prst="rect">
            <a:avLst/>
          </a:prstGeom>
        </p:spPr>
      </p:pic>
      <p:pic>
        <p:nvPicPr>
          <p:cNvPr id="1030" name="Picture 6" descr="PHP, conformité et validation - Alsacreations">
            <a:extLst>
              <a:ext uri="{FF2B5EF4-FFF2-40B4-BE49-F238E27FC236}">
                <a16:creationId xmlns:a16="http://schemas.microsoft.com/office/drawing/2014/main" id="{F607198E-5585-45B0-A56C-D5CCADD6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773" y="1587318"/>
            <a:ext cx="947246" cy="9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AB953B-1001-4262-9AED-727BC50B3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394" y="4713751"/>
            <a:ext cx="853269" cy="100053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BDC68-E0F5-4716-A1BE-57678FE99A37}"/>
              </a:ext>
            </a:extLst>
          </p:cNvPr>
          <p:cNvSpPr/>
          <p:nvPr/>
        </p:nvSpPr>
        <p:spPr>
          <a:xfrm>
            <a:off x="2639207" y="3894121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 </a:t>
            </a:r>
          </a:p>
          <a:p>
            <a:pPr algn="ctr"/>
            <a:r>
              <a:rPr lang="fr-FR" dirty="0"/>
              <a:t>Client </a:t>
            </a:r>
          </a:p>
          <a:p>
            <a:pPr algn="ctr"/>
            <a:r>
              <a:rPr lang="fr-FR" dirty="0"/>
              <a:t>d’e-commerce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DFBE6C-AFED-40B0-A524-3B3D0DBD3F9A}"/>
              </a:ext>
            </a:extLst>
          </p:cNvPr>
          <p:cNvSpPr/>
          <p:nvPr/>
        </p:nvSpPr>
        <p:spPr>
          <a:xfrm>
            <a:off x="5035575" y="1658688"/>
            <a:ext cx="3498933" cy="20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Serveur web apache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682F94-B6B1-4F84-98FF-47B5DBE78D6D}"/>
              </a:ext>
            </a:extLst>
          </p:cNvPr>
          <p:cNvSpPr/>
          <p:nvPr/>
        </p:nvSpPr>
        <p:spPr>
          <a:xfrm>
            <a:off x="5376069" y="2232301"/>
            <a:ext cx="2766551" cy="11991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Site web E-Commerce Front Office</a:t>
            </a:r>
          </a:p>
        </p:txBody>
      </p:sp>
      <p:sp>
        <p:nvSpPr>
          <p:cNvPr id="28" name="Organigramme : Disque magnétique 27">
            <a:extLst>
              <a:ext uri="{FF2B5EF4-FFF2-40B4-BE49-F238E27FC236}">
                <a16:creationId xmlns:a16="http://schemas.microsoft.com/office/drawing/2014/main" id="{C94AC232-40BC-4644-A2F7-2025BB7E4116}"/>
              </a:ext>
            </a:extLst>
          </p:cNvPr>
          <p:cNvSpPr/>
          <p:nvPr/>
        </p:nvSpPr>
        <p:spPr>
          <a:xfrm>
            <a:off x="8994213" y="3614247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SQL</a:t>
            </a:r>
          </a:p>
        </p:txBody>
      </p:sp>
      <p:sp>
        <p:nvSpPr>
          <p:cNvPr id="37" name="Flèche : trois pointes 36">
            <a:extLst>
              <a:ext uri="{FF2B5EF4-FFF2-40B4-BE49-F238E27FC236}">
                <a16:creationId xmlns:a16="http://schemas.microsoft.com/office/drawing/2014/main" id="{9E41011D-03A5-4726-AC04-9EC702DB1581}"/>
              </a:ext>
            </a:extLst>
          </p:cNvPr>
          <p:cNvSpPr/>
          <p:nvPr/>
        </p:nvSpPr>
        <p:spPr>
          <a:xfrm>
            <a:off x="4740947" y="3785900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19563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B54BABF-104C-4BCC-95B9-6002EAAA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79" y="120573"/>
            <a:ext cx="9906000" cy="1905000"/>
          </a:xfrm>
        </p:spPr>
        <p:txBody>
          <a:bodyPr/>
          <a:lstStyle/>
          <a:p>
            <a:r>
              <a:rPr lang="fr-FR" dirty="0"/>
              <a:t>3.2 – Développement</a:t>
            </a:r>
            <a:br>
              <a:rPr lang="fr-FR" dirty="0"/>
            </a:br>
            <a:r>
              <a:rPr lang="fr-FR" dirty="0"/>
              <a:t>		Architecture logicielle du projet</a:t>
            </a:r>
          </a:p>
        </p:txBody>
      </p:sp>
      <p:pic>
        <p:nvPicPr>
          <p:cNvPr id="1026" name="Picture 2" descr="Formation HTML, CSS et les bases du web | formation.tech">
            <a:extLst>
              <a:ext uri="{FF2B5EF4-FFF2-40B4-BE49-F238E27FC236}">
                <a16:creationId xmlns:a16="http://schemas.microsoft.com/office/drawing/2014/main" id="{1148F7DF-2773-403A-A5F8-F04F005AB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7" t="-1674" r="500" b="1674"/>
          <a:stretch/>
        </p:blipFill>
        <p:spPr bwMode="auto">
          <a:xfrm>
            <a:off x="6055781" y="5146019"/>
            <a:ext cx="663307" cy="95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109155-330F-4555-95BA-4DDE8B43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392" y="5311318"/>
            <a:ext cx="659348" cy="78233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BDC68-E0F5-4716-A1BE-57678FE99A37}"/>
              </a:ext>
            </a:extLst>
          </p:cNvPr>
          <p:cNvSpPr/>
          <p:nvPr/>
        </p:nvSpPr>
        <p:spPr>
          <a:xfrm>
            <a:off x="5328731" y="1478870"/>
            <a:ext cx="4516441" cy="877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 </a:t>
            </a:r>
          </a:p>
          <a:p>
            <a:pPr algn="ctr"/>
            <a:r>
              <a:rPr lang="fr-FR" dirty="0"/>
              <a:t>Client </a:t>
            </a:r>
          </a:p>
          <a:p>
            <a:pPr algn="ctr"/>
            <a:r>
              <a:rPr lang="fr-FR" dirty="0"/>
              <a:t>d’e-commerce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C9C099-0D76-44D6-AE37-355B18EBA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538" y="2468411"/>
            <a:ext cx="4242018" cy="3453044"/>
          </a:xfrm>
          <a:prstGeom prst="rect">
            <a:avLst/>
          </a:prstGeom>
        </p:spPr>
      </p:pic>
      <p:pic>
        <p:nvPicPr>
          <p:cNvPr id="16" name="Picture 2" descr="Formation HTML, CSS et les bases du web | formation.tech">
            <a:extLst>
              <a:ext uri="{FF2B5EF4-FFF2-40B4-BE49-F238E27FC236}">
                <a16:creationId xmlns:a16="http://schemas.microsoft.com/office/drawing/2014/main" id="{0310F77E-240C-415F-8E11-7E7851B22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17"/>
          <a:stretch/>
        </p:blipFill>
        <p:spPr bwMode="auto">
          <a:xfrm>
            <a:off x="4741044" y="5200983"/>
            <a:ext cx="659348" cy="94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7EE101-17B6-4D6E-BBF6-8CEE6F2A4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74" y="2241320"/>
            <a:ext cx="5684239" cy="28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8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B54BABF-104C-4BCC-95B9-6002EAAA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79" y="120573"/>
            <a:ext cx="9906000" cy="1905000"/>
          </a:xfrm>
        </p:spPr>
        <p:txBody>
          <a:bodyPr/>
          <a:lstStyle/>
          <a:p>
            <a:r>
              <a:rPr lang="fr-FR" dirty="0"/>
              <a:t>3.2 – Développement</a:t>
            </a:r>
            <a:br>
              <a:rPr lang="fr-FR" dirty="0"/>
            </a:br>
            <a:r>
              <a:rPr lang="fr-FR" dirty="0"/>
              <a:t>		Architecture logicielle du projet</a:t>
            </a:r>
          </a:p>
        </p:txBody>
      </p:sp>
      <p:pic>
        <p:nvPicPr>
          <p:cNvPr id="1026" name="Picture 2" descr="Formation HTML, CSS et les bases du web | formation.tech">
            <a:extLst>
              <a:ext uri="{FF2B5EF4-FFF2-40B4-BE49-F238E27FC236}">
                <a16:creationId xmlns:a16="http://schemas.microsoft.com/office/drawing/2014/main" id="{1148F7DF-2773-403A-A5F8-F04F005A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7" y="3420467"/>
            <a:ext cx="2235793" cy="13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109155-330F-4555-95BA-4DDE8B43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7" y="4751318"/>
            <a:ext cx="1146552" cy="1360415"/>
          </a:xfrm>
          <a:prstGeom prst="rect">
            <a:avLst/>
          </a:prstGeom>
        </p:spPr>
      </p:pic>
      <p:pic>
        <p:nvPicPr>
          <p:cNvPr id="1030" name="Picture 6" descr="PHP, conformité et validation - Alsacreations">
            <a:extLst>
              <a:ext uri="{FF2B5EF4-FFF2-40B4-BE49-F238E27FC236}">
                <a16:creationId xmlns:a16="http://schemas.microsoft.com/office/drawing/2014/main" id="{F607198E-5585-45B0-A56C-D5CCADD6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773" y="1587318"/>
            <a:ext cx="947246" cy="9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AB953B-1001-4262-9AED-727BC50B3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394" y="4713751"/>
            <a:ext cx="853269" cy="100053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BDC68-E0F5-4716-A1BE-57678FE99A37}"/>
              </a:ext>
            </a:extLst>
          </p:cNvPr>
          <p:cNvSpPr/>
          <p:nvPr/>
        </p:nvSpPr>
        <p:spPr>
          <a:xfrm>
            <a:off x="2639207" y="3894121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 </a:t>
            </a:r>
          </a:p>
          <a:p>
            <a:pPr algn="ctr"/>
            <a:r>
              <a:rPr lang="fr-FR" dirty="0"/>
              <a:t>Client </a:t>
            </a:r>
          </a:p>
          <a:p>
            <a:pPr algn="ctr"/>
            <a:r>
              <a:rPr lang="fr-FR" dirty="0"/>
              <a:t>d’e-commerce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DFBE6C-AFED-40B0-A524-3B3D0DBD3F9A}"/>
              </a:ext>
            </a:extLst>
          </p:cNvPr>
          <p:cNvSpPr/>
          <p:nvPr/>
        </p:nvSpPr>
        <p:spPr>
          <a:xfrm>
            <a:off x="5035575" y="1658688"/>
            <a:ext cx="3498933" cy="20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Serveur web apache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682F94-B6B1-4F84-98FF-47B5DBE78D6D}"/>
              </a:ext>
            </a:extLst>
          </p:cNvPr>
          <p:cNvSpPr/>
          <p:nvPr/>
        </p:nvSpPr>
        <p:spPr>
          <a:xfrm>
            <a:off x="5376069" y="2232301"/>
            <a:ext cx="2766551" cy="11991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Site web E-Commerce Front Office</a:t>
            </a:r>
          </a:p>
        </p:txBody>
      </p:sp>
      <p:sp>
        <p:nvSpPr>
          <p:cNvPr id="28" name="Organigramme : Disque magnétique 27">
            <a:extLst>
              <a:ext uri="{FF2B5EF4-FFF2-40B4-BE49-F238E27FC236}">
                <a16:creationId xmlns:a16="http://schemas.microsoft.com/office/drawing/2014/main" id="{C94AC232-40BC-4644-A2F7-2025BB7E4116}"/>
              </a:ext>
            </a:extLst>
          </p:cNvPr>
          <p:cNvSpPr/>
          <p:nvPr/>
        </p:nvSpPr>
        <p:spPr>
          <a:xfrm>
            <a:off x="8994213" y="3614247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SQL</a:t>
            </a:r>
          </a:p>
        </p:txBody>
      </p:sp>
      <p:sp>
        <p:nvSpPr>
          <p:cNvPr id="37" name="Flèche : trois pointes 36">
            <a:extLst>
              <a:ext uri="{FF2B5EF4-FFF2-40B4-BE49-F238E27FC236}">
                <a16:creationId xmlns:a16="http://schemas.microsoft.com/office/drawing/2014/main" id="{9E41011D-03A5-4726-AC04-9EC702DB1581}"/>
              </a:ext>
            </a:extLst>
          </p:cNvPr>
          <p:cNvSpPr/>
          <p:nvPr/>
        </p:nvSpPr>
        <p:spPr>
          <a:xfrm>
            <a:off x="4740947" y="3785900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9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B54BABF-104C-4BCC-95B9-6002EAAA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79" y="120573"/>
            <a:ext cx="9906000" cy="1905000"/>
          </a:xfrm>
        </p:spPr>
        <p:txBody>
          <a:bodyPr/>
          <a:lstStyle/>
          <a:p>
            <a:r>
              <a:rPr lang="fr-FR" dirty="0"/>
              <a:t>3.2 – Développement</a:t>
            </a:r>
            <a:br>
              <a:rPr lang="fr-FR" dirty="0"/>
            </a:br>
            <a:r>
              <a:rPr lang="fr-FR" dirty="0"/>
              <a:t>		Architecture logicielle du projet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0AB953B-1001-4262-9AED-727BC50B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23" y="4510550"/>
            <a:ext cx="1170634" cy="1372673"/>
          </a:xfrm>
          <a:prstGeom prst="rect">
            <a:avLst/>
          </a:prstGeom>
        </p:spPr>
      </p:pic>
      <p:sp>
        <p:nvSpPr>
          <p:cNvPr id="28" name="Organigramme : Disque magnétique 27">
            <a:extLst>
              <a:ext uri="{FF2B5EF4-FFF2-40B4-BE49-F238E27FC236}">
                <a16:creationId xmlns:a16="http://schemas.microsoft.com/office/drawing/2014/main" id="{C94AC232-40BC-4644-A2F7-2025BB7E4116}"/>
              </a:ext>
            </a:extLst>
          </p:cNvPr>
          <p:cNvSpPr/>
          <p:nvPr/>
        </p:nvSpPr>
        <p:spPr>
          <a:xfrm>
            <a:off x="1126821" y="1770933"/>
            <a:ext cx="2037293" cy="246723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SQL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6545A6-7956-4DB0-9DF5-5E1D2DFB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20" y="1659655"/>
            <a:ext cx="5673352" cy="43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8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B54BABF-104C-4BCC-95B9-6002EAAA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79" y="120573"/>
            <a:ext cx="9906000" cy="1905000"/>
          </a:xfrm>
        </p:spPr>
        <p:txBody>
          <a:bodyPr/>
          <a:lstStyle/>
          <a:p>
            <a:r>
              <a:rPr lang="fr-FR" dirty="0"/>
              <a:t>3.2 – Développement</a:t>
            </a:r>
            <a:br>
              <a:rPr lang="fr-FR" dirty="0"/>
            </a:br>
            <a:r>
              <a:rPr lang="fr-FR" dirty="0"/>
              <a:t>		Architecture logicielle du projet</a:t>
            </a:r>
          </a:p>
        </p:txBody>
      </p:sp>
      <p:pic>
        <p:nvPicPr>
          <p:cNvPr id="1026" name="Picture 2" descr="Formation HTML, CSS et les bases du web | formation.tech">
            <a:extLst>
              <a:ext uri="{FF2B5EF4-FFF2-40B4-BE49-F238E27FC236}">
                <a16:creationId xmlns:a16="http://schemas.microsoft.com/office/drawing/2014/main" id="{1148F7DF-2773-403A-A5F8-F04F005A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7" y="3420467"/>
            <a:ext cx="2235793" cy="13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109155-330F-4555-95BA-4DDE8B43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7" y="4751318"/>
            <a:ext cx="1146552" cy="1360415"/>
          </a:xfrm>
          <a:prstGeom prst="rect">
            <a:avLst/>
          </a:prstGeom>
        </p:spPr>
      </p:pic>
      <p:pic>
        <p:nvPicPr>
          <p:cNvPr id="1030" name="Picture 6" descr="PHP, conformité et validation - Alsacreations">
            <a:extLst>
              <a:ext uri="{FF2B5EF4-FFF2-40B4-BE49-F238E27FC236}">
                <a16:creationId xmlns:a16="http://schemas.microsoft.com/office/drawing/2014/main" id="{F607198E-5585-45B0-A56C-D5CCADD6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773" y="1587318"/>
            <a:ext cx="947246" cy="9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AB953B-1001-4262-9AED-727BC50B3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394" y="4713751"/>
            <a:ext cx="853269" cy="100053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BDC68-E0F5-4716-A1BE-57678FE99A37}"/>
              </a:ext>
            </a:extLst>
          </p:cNvPr>
          <p:cNvSpPr/>
          <p:nvPr/>
        </p:nvSpPr>
        <p:spPr>
          <a:xfrm>
            <a:off x="2639207" y="3894121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 </a:t>
            </a:r>
          </a:p>
          <a:p>
            <a:pPr algn="ctr"/>
            <a:r>
              <a:rPr lang="fr-FR" dirty="0"/>
              <a:t>Client </a:t>
            </a:r>
          </a:p>
          <a:p>
            <a:pPr algn="ctr"/>
            <a:r>
              <a:rPr lang="fr-FR" dirty="0"/>
              <a:t>d’e-commerce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DFBE6C-AFED-40B0-A524-3B3D0DBD3F9A}"/>
              </a:ext>
            </a:extLst>
          </p:cNvPr>
          <p:cNvSpPr/>
          <p:nvPr/>
        </p:nvSpPr>
        <p:spPr>
          <a:xfrm>
            <a:off x="5035575" y="1658688"/>
            <a:ext cx="3498933" cy="20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Serveur web apache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682F94-B6B1-4F84-98FF-47B5DBE78D6D}"/>
              </a:ext>
            </a:extLst>
          </p:cNvPr>
          <p:cNvSpPr/>
          <p:nvPr/>
        </p:nvSpPr>
        <p:spPr>
          <a:xfrm>
            <a:off x="5376069" y="2232301"/>
            <a:ext cx="2766551" cy="11991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Site web E-Commerce Front Office</a:t>
            </a:r>
          </a:p>
        </p:txBody>
      </p:sp>
      <p:sp>
        <p:nvSpPr>
          <p:cNvPr id="28" name="Organigramme : Disque magnétique 27">
            <a:extLst>
              <a:ext uri="{FF2B5EF4-FFF2-40B4-BE49-F238E27FC236}">
                <a16:creationId xmlns:a16="http://schemas.microsoft.com/office/drawing/2014/main" id="{C94AC232-40BC-4644-A2F7-2025BB7E4116}"/>
              </a:ext>
            </a:extLst>
          </p:cNvPr>
          <p:cNvSpPr/>
          <p:nvPr/>
        </p:nvSpPr>
        <p:spPr>
          <a:xfrm>
            <a:off x="8994213" y="3614247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SQL</a:t>
            </a:r>
          </a:p>
        </p:txBody>
      </p:sp>
      <p:sp>
        <p:nvSpPr>
          <p:cNvPr id="37" name="Flèche : trois pointes 36">
            <a:extLst>
              <a:ext uri="{FF2B5EF4-FFF2-40B4-BE49-F238E27FC236}">
                <a16:creationId xmlns:a16="http://schemas.microsoft.com/office/drawing/2014/main" id="{9E41011D-03A5-4726-AC04-9EC702DB1581}"/>
              </a:ext>
            </a:extLst>
          </p:cNvPr>
          <p:cNvSpPr/>
          <p:nvPr/>
        </p:nvSpPr>
        <p:spPr>
          <a:xfrm>
            <a:off x="4740947" y="3785900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58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B54BABF-104C-4BCC-95B9-6002EAAA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79" y="120573"/>
            <a:ext cx="9906000" cy="1905000"/>
          </a:xfrm>
        </p:spPr>
        <p:txBody>
          <a:bodyPr/>
          <a:lstStyle/>
          <a:p>
            <a:r>
              <a:rPr lang="fr-FR" dirty="0"/>
              <a:t>3.2 – Développement</a:t>
            </a:r>
            <a:br>
              <a:rPr lang="fr-FR" dirty="0"/>
            </a:br>
            <a:r>
              <a:rPr lang="fr-FR" dirty="0"/>
              <a:t>		Architecture logicielle du projet</a:t>
            </a:r>
          </a:p>
        </p:txBody>
      </p:sp>
      <p:pic>
        <p:nvPicPr>
          <p:cNvPr id="1030" name="Picture 6" descr="PHP, conformité et validation - Alsacreations">
            <a:extLst>
              <a:ext uri="{FF2B5EF4-FFF2-40B4-BE49-F238E27FC236}">
                <a16:creationId xmlns:a16="http://schemas.microsoft.com/office/drawing/2014/main" id="{F607198E-5585-45B0-A56C-D5CCADD6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" y="4188650"/>
            <a:ext cx="947246" cy="9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6DFBE6C-AFED-40B0-A524-3B3D0DBD3F9A}"/>
              </a:ext>
            </a:extLst>
          </p:cNvPr>
          <p:cNvSpPr/>
          <p:nvPr/>
        </p:nvSpPr>
        <p:spPr>
          <a:xfrm>
            <a:off x="779514" y="1861696"/>
            <a:ext cx="2326543" cy="2129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Serveur web apache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682F94-B6B1-4F84-98FF-47B5DBE78D6D}"/>
              </a:ext>
            </a:extLst>
          </p:cNvPr>
          <p:cNvSpPr/>
          <p:nvPr/>
        </p:nvSpPr>
        <p:spPr>
          <a:xfrm>
            <a:off x="1145705" y="2390402"/>
            <a:ext cx="1786182" cy="10385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Site web E-Commerce Front Office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E7BBAD-AD85-4F2C-A216-3BCCE5A7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12" y="1660579"/>
            <a:ext cx="8863433" cy="41436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0276E6C-7E64-49E7-872D-49244FF2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675" y="3212115"/>
            <a:ext cx="1303114" cy="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4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</a:t>
            </a:r>
            <a:r>
              <a:rPr lang="en-US" sz="1400" dirty="0">
                <a:solidFill>
                  <a:srgbClr val="FFFF00"/>
                </a:solidFill>
              </a:rPr>
              <a:t>3. </a:t>
            </a:r>
            <a:r>
              <a:rPr lang="en-US" sz="1400" dirty="0" err="1">
                <a:solidFill>
                  <a:srgbClr val="FFFF00"/>
                </a:solidFill>
              </a:rPr>
              <a:t>Méthodologie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B54BABF-104C-4BCC-95B9-6002EAAA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79" y="120573"/>
            <a:ext cx="9906000" cy="1905000"/>
          </a:xfrm>
        </p:spPr>
        <p:txBody>
          <a:bodyPr/>
          <a:lstStyle/>
          <a:p>
            <a:r>
              <a:rPr lang="fr-FR" dirty="0"/>
              <a:t>3.2 – Développement</a:t>
            </a:r>
            <a:br>
              <a:rPr lang="fr-FR" dirty="0"/>
            </a:br>
            <a:r>
              <a:rPr lang="fr-FR" dirty="0"/>
              <a:t>		Architecture logicielle du projet</a:t>
            </a:r>
          </a:p>
        </p:txBody>
      </p:sp>
      <p:pic>
        <p:nvPicPr>
          <p:cNvPr id="1026" name="Picture 2" descr="Formation HTML, CSS et les bases du web | formation.tech">
            <a:extLst>
              <a:ext uri="{FF2B5EF4-FFF2-40B4-BE49-F238E27FC236}">
                <a16:creationId xmlns:a16="http://schemas.microsoft.com/office/drawing/2014/main" id="{1148F7DF-2773-403A-A5F8-F04F005A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7" y="3420467"/>
            <a:ext cx="2235793" cy="13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B109155-330F-4555-95BA-4DDE8B43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37" y="4751318"/>
            <a:ext cx="1146552" cy="1360415"/>
          </a:xfrm>
          <a:prstGeom prst="rect">
            <a:avLst/>
          </a:prstGeom>
        </p:spPr>
      </p:pic>
      <p:pic>
        <p:nvPicPr>
          <p:cNvPr id="1030" name="Picture 6" descr="PHP, conformité et validation - Alsacreations">
            <a:extLst>
              <a:ext uri="{FF2B5EF4-FFF2-40B4-BE49-F238E27FC236}">
                <a16:creationId xmlns:a16="http://schemas.microsoft.com/office/drawing/2014/main" id="{F607198E-5585-45B0-A56C-D5CCADD6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773" y="1587318"/>
            <a:ext cx="947246" cy="9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0AB953B-1001-4262-9AED-727BC50B3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2394" y="4713751"/>
            <a:ext cx="853269" cy="100053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BDC68-E0F5-4716-A1BE-57678FE99A37}"/>
              </a:ext>
            </a:extLst>
          </p:cNvPr>
          <p:cNvSpPr/>
          <p:nvPr/>
        </p:nvSpPr>
        <p:spPr>
          <a:xfrm>
            <a:off x="2639207" y="3894121"/>
            <a:ext cx="2101740" cy="1157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Navigateur web </a:t>
            </a:r>
          </a:p>
          <a:p>
            <a:pPr algn="ctr"/>
            <a:r>
              <a:rPr lang="fr-FR" dirty="0"/>
              <a:t>Client </a:t>
            </a:r>
          </a:p>
          <a:p>
            <a:pPr algn="ctr"/>
            <a:r>
              <a:rPr lang="fr-FR" dirty="0"/>
              <a:t>d’e-commerce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DFBE6C-AFED-40B0-A524-3B3D0DBD3F9A}"/>
              </a:ext>
            </a:extLst>
          </p:cNvPr>
          <p:cNvSpPr/>
          <p:nvPr/>
        </p:nvSpPr>
        <p:spPr>
          <a:xfrm>
            <a:off x="5035575" y="1658688"/>
            <a:ext cx="3498933" cy="2092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Serveur web apache 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682F94-B6B1-4F84-98FF-47B5DBE78D6D}"/>
              </a:ext>
            </a:extLst>
          </p:cNvPr>
          <p:cNvSpPr/>
          <p:nvPr/>
        </p:nvSpPr>
        <p:spPr>
          <a:xfrm>
            <a:off x="5376069" y="2232301"/>
            <a:ext cx="2766551" cy="11991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Site web E-Commerce Front Office</a:t>
            </a:r>
          </a:p>
        </p:txBody>
      </p:sp>
      <p:sp>
        <p:nvSpPr>
          <p:cNvPr id="28" name="Organigramme : Disque magnétique 27">
            <a:extLst>
              <a:ext uri="{FF2B5EF4-FFF2-40B4-BE49-F238E27FC236}">
                <a16:creationId xmlns:a16="http://schemas.microsoft.com/office/drawing/2014/main" id="{C94AC232-40BC-4644-A2F7-2025BB7E4116}"/>
              </a:ext>
            </a:extLst>
          </p:cNvPr>
          <p:cNvSpPr/>
          <p:nvPr/>
        </p:nvSpPr>
        <p:spPr>
          <a:xfrm>
            <a:off x="8994213" y="3614247"/>
            <a:ext cx="1434189" cy="192541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données SQL</a:t>
            </a:r>
          </a:p>
        </p:txBody>
      </p:sp>
      <p:sp>
        <p:nvSpPr>
          <p:cNvPr id="37" name="Flèche : trois pointes 36">
            <a:extLst>
              <a:ext uri="{FF2B5EF4-FFF2-40B4-BE49-F238E27FC236}">
                <a16:creationId xmlns:a16="http://schemas.microsoft.com/office/drawing/2014/main" id="{9E41011D-03A5-4726-AC04-9EC702DB1581}"/>
              </a:ext>
            </a:extLst>
          </p:cNvPr>
          <p:cNvSpPr/>
          <p:nvPr/>
        </p:nvSpPr>
        <p:spPr>
          <a:xfrm>
            <a:off x="4740947" y="3785900"/>
            <a:ext cx="3979898" cy="1087504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89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35172" y="2951396"/>
            <a:ext cx="11799736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4 – Réalisation technique : déroulement</a:t>
            </a:r>
            <a:br>
              <a:rPr lang="fr-FR" sz="7200" dirty="0"/>
            </a:br>
            <a:r>
              <a:rPr lang="fr-FR" dirty="0"/>
              <a:t>4.1. Site web</a:t>
            </a:r>
            <a:br>
              <a:rPr lang="fr-FR" dirty="0"/>
            </a:br>
            <a:r>
              <a:rPr lang="fr-FR" dirty="0"/>
              <a:t>4.2. Base de données</a:t>
            </a:r>
            <a:br>
              <a:rPr lang="fr-FR" dirty="0"/>
            </a:br>
            <a:r>
              <a:rPr lang="fr-FR" dirty="0"/>
              <a:t>4.3. Résultat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6928415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736508"/>
            <a:ext cx="9905998" cy="3124201"/>
          </a:xfrm>
        </p:spPr>
        <p:txBody>
          <a:bodyPr/>
          <a:lstStyle/>
          <a:p>
            <a:pPr marL="0" indent="0">
              <a:buNone/>
            </a:pPr>
            <a:endParaRPr lang="fr-FR" sz="2800" dirty="0"/>
          </a:p>
          <a:p>
            <a:r>
              <a:rPr lang="fr-FR" sz="2800" dirty="0"/>
              <a:t>Comment permettre, grâce à un site e-commerce, à </a:t>
            </a:r>
            <a:r>
              <a:rPr lang="fr-FR" sz="2800" dirty="0" err="1"/>
              <a:t>disguise’hub</a:t>
            </a:r>
            <a:r>
              <a:rPr lang="fr-FR" sz="2800" dirty="0"/>
              <a:t> d’atteindre son objectif de développement </a:t>
            </a:r>
            <a:r>
              <a:rPr lang="fr-FR" dirty="0"/>
              <a:t>?</a:t>
            </a:r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C0C34BB-1DBD-41E6-ACE1-D7EB1FE89DE2}"/>
              </a:ext>
            </a:extLst>
          </p:cNvPr>
          <p:cNvSpPr txBox="1"/>
          <p:nvPr/>
        </p:nvSpPr>
        <p:spPr>
          <a:xfrm>
            <a:off x="400806" y="3405686"/>
            <a:ext cx="412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Gagner en Visibilité et en Notoriété 						</a:t>
            </a:r>
          </a:p>
        </p:txBody>
      </p:sp>
      <p:pic>
        <p:nvPicPr>
          <p:cNvPr id="4098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31AE8A42-44EA-4593-9B3F-3D084E67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70" y="3993653"/>
            <a:ext cx="3111500" cy="19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469772-A726-48E3-B6D0-E2D65021F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63" r="49635" b="-2826"/>
          <a:stretch/>
        </p:blipFill>
        <p:spPr>
          <a:xfrm>
            <a:off x="5890736" y="3860709"/>
            <a:ext cx="1414804" cy="13229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2B68AC9-5D97-4894-8737-1CA3A345D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216110" y="4891467"/>
            <a:ext cx="2941856" cy="1322999"/>
          </a:xfrm>
          <a:prstGeom prst="rect">
            <a:avLst/>
          </a:prstGeom>
        </p:spPr>
      </p:pic>
      <p:sp>
        <p:nvSpPr>
          <p:cNvPr id="10" name="AutoShape 4" descr="Transport Express France – Transporteur livraison France | MTI Express">
            <a:extLst>
              <a:ext uri="{FF2B5EF4-FFF2-40B4-BE49-F238E27FC236}">
                <a16:creationId xmlns:a16="http://schemas.microsoft.com/office/drawing/2014/main" id="{657EAF6E-A4D1-4AE5-BDF2-563211AD14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2" name="Picture 6" descr="Transport Express France – Transporteur livraison France | MTI Express">
            <a:extLst>
              <a:ext uri="{FF2B5EF4-FFF2-40B4-BE49-F238E27FC236}">
                <a16:creationId xmlns:a16="http://schemas.microsoft.com/office/drawing/2014/main" id="{D6C76F73-89BD-4AF4-A0C2-ED188A8D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826" y="3783149"/>
            <a:ext cx="2663168" cy="190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6DD5680-B8B0-4818-B9CD-33C120D6E671}"/>
              </a:ext>
            </a:extLst>
          </p:cNvPr>
          <p:cNvSpPr txBox="1"/>
          <p:nvPr/>
        </p:nvSpPr>
        <p:spPr>
          <a:xfrm>
            <a:off x="4900820" y="3410339"/>
            <a:ext cx="393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Support à la Force Commerciale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750A54-1A07-4009-97B4-7A6F38A0D0CC}"/>
              </a:ext>
            </a:extLst>
          </p:cNvPr>
          <p:cNvSpPr txBox="1"/>
          <p:nvPr/>
        </p:nvSpPr>
        <p:spPr>
          <a:xfrm>
            <a:off x="9924221" y="3372305"/>
            <a:ext cx="1645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Cible Client</a:t>
            </a:r>
          </a:p>
        </p:txBody>
      </p:sp>
    </p:spTree>
    <p:extLst>
      <p:ext uri="{BB962C8B-B14F-4D97-AF65-F5344CB8AC3E}">
        <p14:creationId xmlns:p14="http://schemas.microsoft.com/office/powerpoint/2010/main" val="1154873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pic>
        <p:nvPicPr>
          <p:cNvPr id="10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59ED976C-5C29-338E-7F20-FD0ECEA3C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08" y="1533525"/>
            <a:ext cx="8944933" cy="4346575"/>
          </a:xfrm>
        </p:spPr>
      </p:pic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4AA8C9A1-4603-34AB-89B3-2035AF04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B7273AC8-33BA-0EFF-3D2D-64F24CA1C0A7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43632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1868006" y="1886001"/>
            <a:ext cx="8944933" cy="3641437"/>
          </a:xfrm>
          <a:prstGeom prst="rect">
            <a:avLst/>
          </a:prstGeom>
        </p:spPr>
      </p:pic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E69BCA86-0DC1-126B-3034-EDCFFA89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D9DC74CF-FEF0-F923-CB85-019E9028AEA7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97400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pic>
        <p:nvPicPr>
          <p:cNvPr id="7" name="Espace réservé du contenu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A85A68AA-6A37-D601-C519-57921A72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r="22759" b="83516"/>
          <a:stretch/>
        </p:blipFill>
        <p:spPr>
          <a:xfrm>
            <a:off x="910155" y="2880657"/>
            <a:ext cx="2693929" cy="1096685"/>
          </a:xfrm>
          <a:prstGeom prst="rect">
            <a:avLst/>
          </a:prstGeom>
        </p:spPr>
      </p:pic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F3C663DC-BA88-E726-0665-F07A3F5602A5}"/>
              </a:ext>
            </a:extLst>
          </p:cNvPr>
          <p:cNvGraphicFramePr>
            <a:graphicFrameLocks/>
          </p:cNvGraphicFramePr>
          <p:nvPr/>
        </p:nvGraphicFramePr>
        <p:xfrm>
          <a:off x="4109824" y="1534534"/>
          <a:ext cx="7320176" cy="4467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numéro de diapositive 4">
            <a:extLst>
              <a:ext uri="{FF2B5EF4-FFF2-40B4-BE49-F238E27FC236}">
                <a16:creationId xmlns:a16="http://schemas.microsoft.com/office/drawing/2014/main" id="{51EB384E-3DF8-6E3F-DA32-C9AB456F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93DB6BDC-FE90-3B0B-82E3-C0EA7EDF28BC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98808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dgm id="{2268E4F4-06C0-4943-90BF-F92EF15E4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DCA0FCA8-726C-4866-B35A-EC283A7B1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2140DFF8-0132-4273-B5ED-53B46403E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0BBB0B61-8DC4-4F95-BB43-9814A1730B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7E0F2096-E756-435D-BA29-9F3AC90299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1E4004BB-0E06-4B74-AD16-E5FCC7A24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graphicEl>
                                              <a:dgm id="{CAFA9451-477E-41AF-B405-428764BDD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DD143308-3F5E-49FA-8639-0BDC20C94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E313260D-7B87-47EB-B5AD-51B4CA59C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graphicEl>
                                              <a:dgm id="{377F1682-9803-445D-A887-39EEF3E00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r>
              <a:rPr lang="fr-FR" dirty="0"/>
              <a:t>Diagramme de séquences systèmes :</a:t>
            </a:r>
          </a:p>
        </p:txBody>
      </p:sp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C8130628-E53C-5BEA-C7D3-5D14D9CB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99" y="2016521"/>
            <a:ext cx="9220746" cy="4022648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04DD3633-8F93-798E-915A-318C898A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1DAE5C04-B129-A498-813A-C8E420C58942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2408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fr-FR" b="0" dirty="0">
              <a:solidFill>
                <a:schemeClr val="tx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= $_POST['id'];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= $_POST['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'];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= [];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($_COOKIE['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json_decode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($_COOKIE["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"],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- 1;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+ 1;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unset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711D1471-AF8F-07DD-2DD0-FC955D37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752D4044-05DC-2925-9FAC-07F6B3BA3483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9773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5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33513-30CF-4087-BEFB-8B700DFFD628}"/>
              </a:ext>
            </a:extLst>
          </p:cNvPr>
          <p:cNvSpPr/>
          <p:nvPr/>
        </p:nvSpPr>
        <p:spPr>
          <a:xfrm>
            <a:off x="1730538" y="2760134"/>
            <a:ext cx="2334686" cy="577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2E20A250-B9D9-4172-2E62-1B624F731853}"/>
              </a:ext>
            </a:extLst>
          </p:cNvPr>
          <p:cNvSpPr txBox="1">
            <a:spLocks/>
          </p:cNvSpPr>
          <p:nvPr/>
        </p:nvSpPr>
        <p:spPr>
          <a:xfrm>
            <a:off x="4182813" y="2874156"/>
            <a:ext cx="1876927" cy="349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solidFill>
                  <a:srgbClr val="FF0000"/>
                </a:solidFill>
              </a:rPr>
              <a:t>Chargement données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2AEC907-ACC2-65FF-FC2F-D0B65015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6A3A8EA1-699C-1DC9-D399-46BA3789603F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64761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7308F6-5E36-5FDF-C64C-F52A69281968}"/>
              </a:ext>
            </a:extLst>
          </p:cNvPr>
          <p:cNvSpPr/>
          <p:nvPr/>
        </p:nvSpPr>
        <p:spPr>
          <a:xfrm>
            <a:off x="1838938" y="3373643"/>
            <a:ext cx="3826044" cy="1030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CA3FCB51-63E4-2102-1A7B-A9C76B01B417}"/>
              </a:ext>
            </a:extLst>
          </p:cNvPr>
          <p:cNvSpPr txBox="1">
            <a:spLocks/>
          </p:cNvSpPr>
          <p:nvPr/>
        </p:nvSpPr>
        <p:spPr>
          <a:xfrm>
            <a:off x="4110984" y="3079068"/>
            <a:ext cx="2229855" cy="349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solidFill>
                  <a:srgbClr val="FF0000"/>
                </a:solidFill>
              </a:rPr>
              <a:t>Obtention panier si existant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6B00C44C-FE6A-1206-F64A-C9DCE97C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07425C54-963E-20C7-3FCC-DCE8A903AC93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59858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8F7F3-9038-054C-D54B-155F90CAB10C}"/>
              </a:ext>
            </a:extLst>
          </p:cNvPr>
          <p:cNvSpPr/>
          <p:nvPr/>
        </p:nvSpPr>
        <p:spPr>
          <a:xfrm>
            <a:off x="1878954" y="4486616"/>
            <a:ext cx="3116180" cy="1564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C274A0-81AF-0DC6-63EE-C43C7D733877}"/>
              </a:ext>
            </a:extLst>
          </p:cNvPr>
          <p:cNvSpPr/>
          <p:nvPr/>
        </p:nvSpPr>
        <p:spPr>
          <a:xfrm>
            <a:off x="6733670" y="1945105"/>
            <a:ext cx="2771275" cy="774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contenu 12">
            <a:extLst>
              <a:ext uri="{FF2B5EF4-FFF2-40B4-BE49-F238E27FC236}">
                <a16:creationId xmlns:a16="http://schemas.microsoft.com/office/drawing/2014/main" id="{D9EACDCC-49C0-F08F-A001-D8F2002B6C62}"/>
              </a:ext>
            </a:extLst>
          </p:cNvPr>
          <p:cNvSpPr txBox="1">
            <a:spLocks/>
          </p:cNvSpPr>
          <p:nvPr/>
        </p:nvSpPr>
        <p:spPr>
          <a:xfrm>
            <a:off x="2230768" y="4231783"/>
            <a:ext cx="3512828" cy="349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solidFill>
                  <a:srgbClr val="FF0000"/>
                </a:solidFill>
              </a:rPr>
              <a:t>Changement quantités (plus, moins, supprime)</a:t>
            </a:r>
          </a:p>
        </p:txBody>
      </p: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id="{1876FE01-E15F-683D-D722-02829FF8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Espace réservé du pied de page 5">
            <a:extLst>
              <a:ext uri="{FF2B5EF4-FFF2-40B4-BE49-F238E27FC236}">
                <a16:creationId xmlns:a16="http://schemas.microsoft.com/office/drawing/2014/main" id="{E43CE31B-9C23-8FD2-CE54-50C3F52EFD70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81227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7DFF9-98B3-B52E-5EF5-39F36E653956}"/>
              </a:ext>
            </a:extLst>
          </p:cNvPr>
          <p:cNvSpPr/>
          <p:nvPr/>
        </p:nvSpPr>
        <p:spPr>
          <a:xfrm>
            <a:off x="6148333" y="2815388"/>
            <a:ext cx="4599483" cy="1395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EAFA4CDB-B351-6A7F-6832-FA4E64FF3E8C}"/>
              </a:ext>
            </a:extLst>
          </p:cNvPr>
          <p:cNvSpPr txBox="1">
            <a:spLocks/>
          </p:cNvSpPr>
          <p:nvPr/>
        </p:nvSpPr>
        <p:spPr>
          <a:xfrm>
            <a:off x="6585678" y="2516911"/>
            <a:ext cx="4599483" cy="34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 b="1" dirty="0">
                <a:solidFill>
                  <a:srgbClr val="FF0000"/>
                </a:solidFill>
              </a:rPr>
              <a:t>Ecriture (ou suppression) du cookie mis à jour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70602010-D8DF-9852-C886-891A8F4F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5C2820F4-3663-93DA-FD25-460B472DA3F2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73272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rmAutofit fontScale="55000" lnSpcReduction="20000"/>
          </a:bodyPr>
          <a:lstStyle/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if ($_SERVER["REQUEST_METHOD"] === "POST") {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$_POST['id'];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$_POST['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'];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($_POST['moins']))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+ 1;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if (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unset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481914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Gestion du panier (PHP)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= 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(count($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== 0)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'', time() - 3600,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setcookie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 time() + (86400 * 30), '/');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if (!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($_POST["moins"])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($_POST["plus"]) &amp;&amp; !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($_POST["supprime"]))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header("Location: /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product.php?id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=$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productId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header("</a:t>
            </a:r>
            <a:r>
              <a:rPr lang="fr-F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</a:t>
            </a: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0");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fr-F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31E636-0566-9564-FFC5-196473F6F393}"/>
              </a:ext>
            </a:extLst>
          </p:cNvPr>
          <p:cNvSpPr/>
          <p:nvPr/>
        </p:nvSpPr>
        <p:spPr>
          <a:xfrm>
            <a:off x="6124267" y="4295274"/>
            <a:ext cx="4816055" cy="1407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E78D9D26-56D8-CBEF-35BC-3A6E8923A7CA}"/>
              </a:ext>
            </a:extLst>
          </p:cNvPr>
          <p:cNvSpPr txBox="1">
            <a:spLocks/>
          </p:cNvSpPr>
          <p:nvPr/>
        </p:nvSpPr>
        <p:spPr>
          <a:xfrm>
            <a:off x="6124267" y="3988886"/>
            <a:ext cx="4816055" cy="349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 b="1" dirty="0">
                <a:solidFill>
                  <a:srgbClr val="FF0000"/>
                </a:solidFill>
              </a:rPr>
              <a:t>Redirection éventuelle sur la page produit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6E350D2F-5827-E5E3-541C-9F2CE472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4BEE75CB-4F9B-334A-49A4-E84059DE4B80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96635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57316" y="6363095"/>
            <a:ext cx="12034684" cy="494905"/>
          </a:xfrm>
        </p:spPr>
        <p:txBody>
          <a:bodyPr/>
          <a:lstStyle/>
          <a:p>
            <a:r>
              <a:rPr lang="en-US" sz="1400" dirty="0">
                <a:solidFill>
                  <a:srgbClr val="FFFF00"/>
                </a:solidFill>
              </a:rPr>
              <a:t>Introduction</a:t>
            </a:r>
            <a:r>
              <a:rPr lang="en-US" sz="1400" dirty="0"/>
              <a:t>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  <a:p>
            <a:endParaRPr lang="en-US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4C8345-4636-47D9-9334-E703DF10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181" y="2514600"/>
            <a:ext cx="9905998" cy="3124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300" dirty="0"/>
              <a:t>1 – Présentation de l’entreprise</a:t>
            </a:r>
          </a:p>
          <a:p>
            <a:pPr marL="0" indent="0">
              <a:buNone/>
            </a:pPr>
            <a:r>
              <a:rPr lang="fr-FR" sz="3300" dirty="0"/>
              <a:t>2 – Besoins du client</a:t>
            </a:r>
          </a:p>
          <a:p>
            <a:pPr marL="0" indent="0">
              <a:buNone/>
            </a:pPr>
            <a:r>
              <a:rPr lang="fr-FR" sz="3300" dirty="0"/>
              <a:t>3 – Méthodologie</a:t>
            </a:r>
          </a:p>
          <a:p>
            <a:pPr marL="0" indent="0">
              <a:buNone/>
            </a:pPr>
            <a:r>
              <a:rPr lang="fr-FR" sz="3300" dirty="0"/>
              <a:t>4 – Déroulement</a:t>
            </a:r>
          </a:p>
          <a:p>
            <a:pPr marL="0" indent="0">
              <a:buNone/>
            </a:pPr>
            <a:r>
              <a:rPr lang="fr-FR" sz="3300" dirty="0"/>
              <a:t>5 – Résultats</a:t>
            </a:r>
          </a:p>
          <a:p>
            <a:pPr marL="0" indent="0">
              <a:buNone/>
            </a:pPr>
            <a:r>
              <a:rPr lang="fr-FR" sz="3300" dirty="0"/>
              <a:t>6 – Bilan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2045FE89-0B7A-4F69-8020-6D4F8484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935" y="2134842"/>
            <a:ext cx="4343911" cy="24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04209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7" name="Espace réservé du contenu 12">
            <a:extLst>
              <a:ext uri="{FF2B5EF4-FFF2-40B4-BE49-F238E27FC236}">
                <a16:creationId xmlns:a16="http://schemas.microsoft.com/office/drawing/2014/main" id="{9593C553-FA9A-674A-19F9-7743FBD744A9}"/>
              </a:ext>
            </a:extLst>
          </p:cNvPr>
          <p:cNvSpPr txBox="1">
            <a:spLocks/>
          </p:cNvSpPr>
          <p:nvPr/>
        </p:nvSpPr>
        <p:spPr>
          <a:xfrm>
            <a:off x="1251678" y="109865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(PHP-BD) :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7DF5D225-B5E8-0CB0-FBC0-C7B89100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FCE1C0-B300-4334-DC58-ED5E4BD02784}"/>
              </a:ext>
            </a:extLst>
          </p:cNvPr>
          <p:cNvSpPr txBox="1">
            <a:spLocks/>
          </p:cNvSpPr>
          <p:nvPr/>
        </p:nvSpPr>
        <p:spPr>
          <a:xfrm>
            <a:off x="129995" y="6571676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92096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1561965" y="1728722"/>
            <a:ext cx="4409178" cy="47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5307079" y="1434139"/>
            <a:ext cx="1577841" cy="479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 b="1" dirty="0">
                <a:solidFill>
                  <a:srgbClr val="FF0000"/>
                </a:solidFill>
              </a:rPr>
              <a:t>Si cookie « </a:t>
            </a:r>
            <a:r>
              <a:rPr lang="fr-FR" sz="1400" b="1" dirty="0" err="1">
                <a:solidFill>
                  <a:srgbClr val="FF0000"/>
                </a:solidFill>
              </a:rPr>
              <a:t>cart</a:t>
            </a:r>
            <a:r>
              <a:rPr lang="fr-FR" sz="1400" b="1" dirty="0">
                <a:solidFill>
                  <a:srgbClr val="FF0000"/>
                </a:solidFill>
              </a:rPr>
              <a:t> » non-vide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A257A673-7F8A-6045-9623-D268527A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Espace réservé du contenu 12">
            <a:extLst>
              <a:ext uri="{FF2B5EF4-FFF2-40B4-BE49-F238E27FC236}">
                <a16:creationId xmlns:a16="http://schemas.microsoft.com/office/drawing/2014/main" id="{CC8BD97B-DEA0-8679-D105-0315A622C8A1}"/>
              </a:ext>
            </a:extLst>
          </p:cNvPr>
          <p:cNvSpPr txBox="1">
            <a:spLocks/>
          </p:cNvSpPr>
          <p:nvPr/>
        </p:nvSpPr>
        <p:spPr>
          <a:xfrm>
            <a:off x="1251678" y="109865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(PHP-BD) :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659C37A0-4EC7-E70D-6E0D-546611B18991}"/>
              </a:ext>
            </a:extLst>
          </p:cNvPr>
          <p:cNvSpPr txBox="1">
            <a:spLocks/>
          </p:cNvSpPr>
          <p:nvPr/>
        </p:nvSpPr>
        <p:spPr>
          <a:xfrm>
            <a:off x="129995" y="6571676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99403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1896346" y="2434914"/>
            <a:ext cx="3736922" cy="752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5655765" y="2582894"/>
            <a:ext cx="1415143" cy="5592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solidFill>
                  <a:srgbClr val="FF0000"/>
                </a:solidFill>
              </a:rPr>
              <a:t>Création tableau et lecture cookie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3451174E-6760-AF77-322E-FA239162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2B4E703F-BEFC-D78D-C111-343F26E65579}"/>
              </a:ext>
            </a:extLst>
          </p:cNvPr>
          <p:cNvSpPr txBox="1">
            <a:spLocks/>
          </p:cNvSpPr>
          <p:nvPr/>
        </p:nvSpPr>
        <p:spPr>
          <a:xfrm>
            <a:off x="1251678" y="109865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(PHP-BD) :</a:t>
            </a:r>
          </a:p>
        </p:txBody>
      </p:sp>
      <p:sp>
        <p:nvSpPr>
          <p:cNvPr id="13" name="Espace réservé du pied de page 5">
            <a:extLst>
              <a:ext uri="{FF2B5EF4-FFF2-40B4-BE49-F238E27FC236}">
                <a16:creationId xmlns:a16="http://schemas.microsoft.com/office/drawing/2014/main" id="{CD88A95A-6E6F-AD60-0ED3-5A83612D777C}"/>
              </a:ext>
            </a:extLst>
          </p:cNvPr>
          <p:cNvSpPr txBox="1">
            <a:spLocks/>
          </p:cNvSpPr>
          <p:nvPr/>
        </p:nvSpPr>
        <p:spPr>
          <a:xfrm>
            <a:off x="129995" y="6571676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45755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1858514" y="3421741"/>
            <a:ext cx="4237486" cy="1139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6127276" y="3637377"/>
            <a:ext cx="1265042" cy="621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solidFill>
                  <a:srgbClr val="FF0000"/>
                </a:solidFill>
              </a:rPr>
              <a:t>Récupération données BD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B8E64C86-C686-9137-12B3-D9A07546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646E99C3-7004-FA3B-26AF-A9F646581480}"/>
              </a:ext>
            </a:extLst>
          </p:cNvPr>
          <p:cNvSpPr txBox="1">
            <a:spLocks/>
          </p:cNvSpPr>
          <p:nvPr/>
        </p:nvSpPr>
        <p:spPr>
          <a:xfrm>
            <a:off x="1251678" y="109865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(PHP-BD) :</a:t>
            </a:r>
          </a:p>
        </p:txBody>
      </p:sp>
      <p:sp>
        <p:nvSpPr>
          <p:cNvPr id="13" name="Espace réservé du pied de page 5">
            <a:extLst>
              <a:ext uri="{FF2B5EF4-FFF2-40B4-BE49-F238E27FC236}">
                <a16:creationId xmlns:a16="http://schemas.microsoft.com/office/drawing/2014/main" id="{14D97A32-1514-38A2-12F2-0194D74840F5}"/>
              </a:ext>
            </a:extLst>
          </p:cNvPr>
          <p:cNvSpPr txBox="1">
            <a:spLocks/>
          </p:cNvSpPr>
          <p:nvPr/>
        </p:nvSpPr>
        <p:spPr>
          <a:xfrm>
            <a:off x="129995" y="6571676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50433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1251679" y="4737253"/>
            <a:ext cx="4388958" cy="1911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4446725" y="4258018"/>
            <a:ext cx="1894114" cy="479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 b="1" dirty="0">
                <a:solidFill>
                  <a:srgbClr val="FF0000"/>
                </a:solidFill>
              </a:rPr>
              <a:t>Vérifications quantités et produit existant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A90983BB-EDB9-D7EE-6C8F-1E542E38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Espace réservé du pied de page 5">
            <a:extLst>
              <a:ext uri="{FF2B5EF4-FFF2-40B4-BE49-F238E27FC236}">
                <a16:creationId xmlns:a16="http://schemas.microsoft.com/office/drawing/2014/main" id="{6C4EA652-325D-B3A1-A973-D333B385DDB4}"/>
              </a:ext>
            </a:extLst>
          </p:cNvPr>
          <p:cNvSpPr txBox="1">
            <a:spLocks/>
          </p:cNvSpPr>
          <p:nvPr/>
        </p:nvSpPr>
        <p:spPr>
          <a:xfrm>
            <a:off x="129995" y="6571676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0" name="Espace réservé du contenu 12">
            <a:extLst>
              <a:ext uri="{FF2B5EF4-FFF2-40B4-BE49-F238E27FC236}">
                <a16:creationId xmlns:a16="http://schemas.microsoft.com/office/drawing/2014/main" id="{20B8C298-B47C-61D5-7CA9-FD4577E8E3AC}"/>
              </a:ext>
            </a:extLst>
          </p:cNvPr>
          <p:cNvSpPr txBox="1">
            <a:spLocks/>
          </p:cNvSpPr>
          <p:nvPr/>
        </p:nvSpPr>
        <p:spPr>
          <a:xfrm>
            <a:off x="1251678" y="109865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(PHP-BD) :</a:t>
            </a:r>
          </a:p>
        </p:txBody>
      </p:sp>
    </p:spTree>
    <p:extLst>
      <p:ext uri="{BB962C8B-B14F-4D97-AF65-F5344CB8AC3E}">
        <p14:creationId xmlns:p14="http://schemas.microsoft.com/office/powerpoint/2010/main" val="373692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4.1.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B632663-BB52-023E-E204-F31AFC742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61147"/>
            <a:ext cx="4844322" cy="4243305"/>
          </a:xfrm>
        </p:spPr>
        <p:txBody>
          <a:bodyPr numCol="1" spc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php</a:t>
            </a: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271463" indent="-271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if (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"]) &amp;&amp;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!= "[]") {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"&lt;table&gt;"; // Création tableau (raccourci)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($_COOKIE["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"],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cart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as $id =&gt;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1436688" indent="-1436688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"SELECT * FROM Produit WHERE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: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=&gt; $id]);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&amp;&amp;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rowCount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 != 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='5’&gt;Erreur&lt;/td&gt;&lt;/tr&gt;";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if ($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&lt;=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"&lt;tr&gt;&lt;td class='erreur'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='5'&gt;Produit en rupture de stock&lt;/td&gt;&lt;/tr&gt;";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}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287B8801-BE88-92F1-3C47-CAC594C9ACAB}"/>
              </a:ext>
            </a:extLst>
          </p:cNvPr>
          <p:cNvSpPr txBox="1">
            <a:spLocks/>
          </p:cNvSpPr>
          <p:nvPr/>
        </p:nvSpPr>
        <p:spPr>
          <a:xfrm>
            <a:off x="6096000" y="1961147"/>
            <a:ext cx="4844322" cy="4243306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"&lt;tr&gt;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action='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panier.php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='POST'&gt;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class='nom'&gt;"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class='couleur'&gt;"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couleurProduit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class='taille'&gt;"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tailleProduit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class='prix'&gt;"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prixProduit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"] . " €&lt;/td&gt;</a:t>
            </a:r>
          </a:p>
          <a:p>
            <a:pPr marL="1795463" indent="-1795463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    &lt;td class='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quantite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'&gt; - " . $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. " + &lt;/td&gt;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    &lt;/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    &lt;/tr&gt;";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fr-FR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fr-FR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"&lt;/table&gt;";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?&gt;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0BF9F-6A61-83C4-43C6-C9B7A06C823A}"/>
              </a:ext>
            </a:extLst>
          </p:cNvPr>
          <p:cNvSpPr/>
          <p:nvPr/>
        </p:nvSpPr>
        <p:spPr>
          <a:xfrm>
            <a:off x="6989829" y="1961147"/>
            <a:ext cx="3981771" cy="291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contenu 12">
            <a:extLst>
              <a:ext uri="{FF2B5EF4-FFF2-40B4-BE49-F238E27FC236}">
                <a16:creationId xmlns:a16="http://schemas.microsoft.com/office/drawing/2014/main" id="{F86BF419-15F4-5B3C-1D7A-FAED44FCD128}"/>
              </a:ext>
            </a:extLst>
          </p:cNvPr>
          <p:cNvSpPr txBox="1">
            <a:spLocks/>
          </p:cNvSpPr>
          <p:nvPr/>
        </p:nvSpPr>
        <p:spPr>
          <a:xfrm>
            <a:off x="6989829" y="1668782"/>
            <a:ext cx="3981771" cy="335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 b="1" dirty="0">
                <a:solidFill>
                  <a:srgbClr val="FF0000"/>
                </a:solidFill>
              </a:rPr>
              <a:t>Affichage</a:t>
            </a: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D8A000AA-3228-D082-FD1C-C91B198E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Espace réservé du contenu 12">
            <a:extLst>
              <a:ext uri="{FF2B5EF4-FFF2-40B4-BE49-F238E27FC236}">
                <a16:creationId xmlns:a16="http://schemas.microsoft.com/office/drawing/2014/main" id="{70E66B5F-221D-5253-34C2-0B8988F02868}"/>
              </a:ext>
            </a:extLst>
          </p:cNvPr>
          <p:cNvSpPr txBox="1">
            <a:spLocks/>
          </p:cNvSpPr>
          <p:nvPr/>
        </p:nvSpPr>
        <p:spPr>
          <a:xfrm>
            <a:off x="1251678" y="109865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Affichage du panier (PHP-BD) :</a:t>
            </a:r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A9BA8B41-4E24-09D4-3A9F-A402C5AE5E03}"/>
              </a:ext>
            </a:extLst>
          </p:cNvPr>
          <p:cNvSpPr txBox="1">
            <a:spLocks/>
          </p:cNvSpPr>
          <p:nvPr/>
        </p:nvSpPr>
        <p:spPr>
          <a:xfrm>
            <a:off x="129995" y="6571676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5139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4.2. Base de données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62B3FB-966A-FCBA-7BB5-7312A87B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1430"/>
            <a:ext cx="10254522" cy="4608163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Table « Produit » :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INSERT INTO Produit (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idCategorie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nomProduit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descProduit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prixProduit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qteProduit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tailleProduit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couleurProduit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) VALUES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'S',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'M',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(8,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 , 'Déguisement du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pere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noël', 50.99, 50, 'XXL', 'rouge et blanc'),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'S',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'M', 'rouge et bleu'),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(9, 'Superman', 'Déguisement de Superman', 45.99, 100, 'XXL', 'rouge et bleu'),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'S',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'M',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'XL', 'marron'),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  (10, 'Jack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'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Déguisment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 de Jack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</a:rPr>
              <a:t>Sparow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</a:rPr>
              <a:t>', 43.99, 75, 'XXL', 'marron'),</a:t>
            </a:r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660D9B52-3819-0DDA-9829-F7FBECE0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Espace réservé du pied de page 5">
            <a:extLst>
              <a:ext uri="{FF2B5EF4-FFF2-40B4-BE49-F238E27FC236}">
                <a16:creationId xmlns:a16="http://schemas.microsoft.com/office/drawing/2014/main" id="{5A3CC3CE-0331-7C3E-5A8D-EB2F15836EA2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52996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Table « Produit » :</a:t>
            </a:r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0006777C-6FD9-2147-4854-4FF82572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CFE4FF30-536F-AFE3-C7A8-8B0959E0EFEA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56406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Table « Produit »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1946313" y="1750663"/>
            <a:ext cx="741803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963782" y="1750663"/>
            <a:ext cx="951820" cy="561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 dirty="0">
                <a:solidFill>
                  <a:srgbClr val="FF0000"/>
                </a:solidFill>
              </a:rPr>
              <a:t>ID produit (cookie)</a:t>
            </a:r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8A6784BD-C5D7-C0DE-BFD0-9C106640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CE4CBD55-4150-EFFF-CCF4-3E0A92B6B8FF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02395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>
            <a:normAutofit/>
          </a:bodyPr>
          <a:lstStyle/>
          <a:p>
            <a:r>
              <a:rPr lang="fr-FR" dirty="0"/>
              <a:t>4.2. Base de données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24A240B-C0BB-846A-9841-B3F1E081E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466"/>
          <a:stretch/>
        </p:blipFill>
        <p:spPr>
          <a:xfrm>
            <a:off x="1985963" y="1750663"/>
            <a:ext cx="8220074" cy="4307303"/>
          </a:xfrm>
        </p:spPr>
      </p:pic>
      <p:sp>
        <p:nvSpPr>
          <p:cNvPr id="12" name="Espace réservé du contenu 12">
            <a:extLst>
              <a:ext uri="{FF2B5EF4-FFF2-40B4-BE49-F238E27FC236}">
                <a16:creationId xmlns:a16="http://schemas.microsoft.com/office/drawing/2014/main" id="{0C2A1D71-574D-A923-81AC-F89614BF81A5}"/>
              </a:ext>
            </a:extLst>
          </p:cNvPr>
          <p:cNvSpPr txBox="1">
            <a:spLocks/>
          </p:cNvSpPr>
          <p:nvPr/>
        </p:nvSpPr>
        <p:spPr>
          <a:xfrm>
            <a:off x="1251678" y="1271430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Table « Produit »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1781B-689E-6D40-55F2-D86840C4AFD4}"/>
              </a:ext>
            </a:extLst>
          </p:cNvPr>
          <p:cNvSpPr/>
          <p:nvPr/>
        </p:nvSpPr>
        <p:spPr>
          <a:xfrm>
            <a:off x="3448542" y="1750662"/>
            <a:ext cx="1090801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61AA397-BAF2-C84A-423B-F6006C16FAC2}"/>
              </a:ext>
            </a:extLst>
          </p:cNvPr>
          <p:cNvSpPr txBox="1">
            <a:spLocks/>
          </p:cNvSpPr>
          <p:nvPr/>
        </p:nvSpPr>
        <p:spPr>
          <a:xfrm>
            <a:off x="6638055" y="1455936"/>
            <a:ext cx="1689516" cy="317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>
                <a:solidFill>
                  <a:srgbClr val="FF0000"/>
                </a:solidFill>
              </a:rPr>
              <a:t>Données retournées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4CFD8-31B7-3864-CDF4-F1F88576EA83}"/>
              </a:ext>
            </a:extLst>
          </p:cNvPr>
          <p:cNvSpPr/>
          <p:nvPr/>
        </p:nvSpPr>
        <p:spPr>
          <a:xfrm>
            <a:off x="6659827" y="1750662"/>
            <a:ext cx="3546210" cy="4307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A989D-DACF-6137-1F16-22BA6A922042}"/>
              </a:ext>
            </a:extLst>
          </p:cNvPr>
          <p:cNvSpPr/>
          <p:nvPr/>
        </p:nvSpPr>
        <p:spPr>
          <a:xfrm>
            <a:off x="7454484" y="1751384"/>
            <a:ext cx="742459" cy="43073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12">
            <a:extLst>
              <a:ext uri="{FF2B5EF4-FFF2-40B4-BE49-F238E27FC236}">
                <a16:creationId xmlns:a16="http://schemas.microsoft.com/office/drawing/2014/main" id="{11E4B4D0-FA8B-53AC-0431-2FAADA8CD48D}"/>
              </a:ext>
            </a:extLst>
          </p:cNvPr>
          <p:cNvSpPr txBox="1">
            <a:spLocks/>
          </p:cNvSpPr>
          <p:nvPr/>
        </p:nvSpPr>
        <p:spPr>
          <a:xfrm>
            <a:off x="8218715" y="1457592"/>
            <a:ext cx="2009094" cy="317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sz="1400" b="1" dirty="0">
                <a:solidFill>
                  <a:srgbClr val="0070C0"/>
                </a:solidFill>
              </a:rPr>
              <a:t>(non-affiché : vérification)</a:t>
            </a:r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7530AA8E-B491-4B9F-9858-E0777AC3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C0E2CE-754C-A00F-44B4-306D354E064D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52685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647990" y="3415919"/>
            <a:ext cx="10561418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000" dirty="0"/>
              <a:t>1 – Présentation de l’entreprise</a:t>
            </a:r>
            <a:br>
              <a:rPr lang="fr-FR" sz="6000" dirty="0"/>
            </a:b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651175687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r>
              <a:rPr lang="fr-FR" dirty="0"/>
              <a:t>Visuel de la page « </a:t>
            </a:r>
            <a:r>
              <a:rPr lang="fr-FR" dirty="0" err="1"/>
              <a:t>panier.php</a:t>
            </a:r>
            <a:r>
              <a:rPr lang="fr-FR" dirty="0"/>
              <a:t> » :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C58A0394-0BFE-135A-15F9-5E518CF446E6}"/>
              </a:ext>
            </a:extLst>
          </p:cNvPr>
          <p:cNvSpPr txBox="1">
            <a:spLocks/>
          </p:cNvSpPr>
          <p:nvPr/>
        </p:nvSpPr>
        <p:spPr>
          <a:xfrm>
            <a:off x="1251310" y="5698776"/>
            <a:ext cx="10178322" cy="4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Lien démonstration : </a:t>
            </a:r>
            <a:r>
              <a:rPr lang="fr-FR" i="1" dirty="0">
                <a:hlinkClick r:id="rId4"/>
              </a:rPr>
              <a:t>http://193.54.227.208/~saephp11/panier.php</a:t>
            </a:r>
            <a:endParaRPr lang="fr-FR" i="1" dirty="0"/>
          </a:p>
        </p:txBody>
      </p:sp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D2C1DD3F-287E-2686-73E7-EB2997016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2176" y="2016521"/>
            <a:ext cx="8604053" cy="3604757"/>
          </a:xfrm>
          <a:prstGeom prst="rect">
            <a:avLst/>
          </a:prstGeom>
        </p:spPr>
      </p:pic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C63BD345-7A8C-63CC-D18A-48AF7C40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762FF0B8-81AE-58B1-5136-BFBE9FBEA201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57794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40F66-22F1-28C7-851B-5AE7C430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6"/>
            <a:ext cx="10178322" cy="812234"/>
          </a:xfrm>
        </p:spPr>
        <p:txBody>
          <a:bodyPr/>
          <a:lstStyle/>
          <a:p>
            <a:r>
              <a:rPr lang="fr-FR" dirty="0"/>
              <a:t>4.3. Résultat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7D1C8F0-0A5C-65E2-3275-F4EB2D4F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11" y="1537288"/>
            <a:ext cx="10178322" cy="479233"/>
          </a:xfrm>
        </p:spPr>
        <p:txBody>
          <a:bodyPr/>
          <a:lstStyle/>
          <a:p>
            <a:r>
              <a:rPr lang="fr-FR" dirty="0"/>
              <a:t>Fonctionnement de la page (cookie « </a:t>
            </a:r>
            <a:r>
              <a:rPr lang="fr-FR" dirty="0" err="1"/>
              <a:t>cart</a:t>
            </a:r>
            <a:r>
              <a:rPr lang="fr-FR" dirty="0"/>
              <a:t> ») :</a:t>
            </a:r>
          </a:p>
        </p:txBody>
      </p:sp>
      <p:pic>
        <p:nvPicPr>
          <p:cNvPr id="7" name="Enregistrement d’écran 6">
            <a:hlinkClick r:id="" action="ppaction://media"/>
            <a:extLst>
              <a:ext uri="{FF2B5EF4-FFF2-40B4-BE49-F238E27FC236}">
                <a16:creationId xmlns:a16="http://schemas.microsoft.com/office/drawing/2014/main" id="{EBD1089A-D2B5-1D3F-F254-80963810BD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1198" y="2002972"/>
            <a:ext cx="9818547" cy="4059592"/>
          </a:xfrm>
          <a:prstGeom prst="rect">
            <a:avLst/>
          </a:prstGeom>
        </p:spPr>
      </p:pic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E308D1DC-7D3F-3561-1D95-6FBF077C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8DD44196-30E3-43DB-328F-9C1674E30834}"/>
              </a:ext>
            </a:extLst>
          </p:cNvPr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4. </a:t>
            </a:r>
            <a:r>
              <a:rPr lang="en-US" sz="1400" dirty="0" err="1">
                <a:solidFill>
                  <a:srgbClr val="FFFF00"/>
                </a:solidFill>
              </a:rPr>
              <a:t>Déroulement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98890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79614" y="2951396"/>
            <a:ext cx="11928022" cy="1468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7200" dirty="0"/>
              <a:t>5 – Réalisation technique : résultats</a:t>
            </a:r>
            <a:br>
              <a:rPr lang="fr-FR" sz="7200" dirty="0"/>
            </a:br>
            <a:r>
              <a:rPr lang="fr-FR" dirty="0"/>
              <a:t>5.1. Démonstration du fonctionnement du site</a:t>
            </a:r>
            <a:br>
              <a:rPr lang="fr-FR" dirty="0"/>
            </a:br>
            <a:r>
              <a:rPr lang="fr-FR" dirty="0"/>
              <a:t>5.2. Impact réel pour le/la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311024716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5" y="2138769"/>
            <a:ext cx="4008490" cy="3231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3E7A6C-50EB-4007-A25C-E0441E5E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820" y="2071762"/>
            <a:ext cx="7919180" cy="37022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B900FE-948E-4A47-8FF7-16C41668D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853" y="3364976"/>
            <a:ext cx="1303114" cy="7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98107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5" y="2071762"/>
            <a:ext cx="4008490" cy="3231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3E7A6C-50EB-4007-A25C-E0441E5E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820" y="2071762"/>
            <a:ext cx="7919180" cy="37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9" y="2402368"/>
            <a:ext cx="4008490" cy="32317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09706D-309A-43BE-B137-ECEF9A151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158" y="1985748"/>
            <a:ext cx="7779198" cy="364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9" y="2402368"/>
            <a:ext cx="4008490" cy="32317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FB99CB-8CDC-4C19-B35D-84F55F69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33" y="2005803"/>
            <a:ext cx="7518400" cy="353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 – Démonstration du fonctionnement du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302AF0-FFED-4528-903D-BE0FBE52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9" y="2402368"/>
            <a:ext cx="4008490" cy="32317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71021F-9DB5-46F8-9C88-D98AD381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48" y="2056840"/>
            <a:ext cx="7584924" cy="35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641020E-32C4-4D8A-964A-41002C90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09600"/>
            <a:ext cx="10252301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68159D-4622-4977-A923-3C44B4861A61}"/>
              </a:ext>
            </a:extLst>
          </p:cNvPr>
          <p:cNvSpPr txBox="1">
            <a:spLocks/>
          </p:cNvSpPr>
          <p:nvPr/>
        </p:nvSpPr>
        <p:spPr>
          <a:xfrm>
            <a:off x="1141413" y="73650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sz="28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D168A2-9C9A-47D7-A4F5-69AF03D1F07B}"/>
              </a:ext>
            </a:extLst>
          </p:cNvPr>
          <p:cNvSpPr txBox="1"/>
          <p:nvPr/>
        </p:nvSpPr>
        <p:spPr>
          <a:xfrm>
            <a:off x="951345" y="4060112"/>
            <a:ext cx="11074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2800" dirty="0"/>
              <a:t>Rappel de l’objectif :</a:t>
            </a:r>
          </a:p>
          <a:p>
            <a:pPr marL="0" indent="0">
              <a:buNone/>
            </a:pPr>
            <a:r>
              <a:rPr lang="fr-FR" sz="2800" dirty="0"/>
              <a:t>Atteindre un développement grâce à un site de e-commerce </a:t>
            </a:r>
          </a:p>
        </p:txBody>
      </p:sp>
      <p:pic>
        <p:nvPicPr>
          <p:cNvPr id="2050" name="Picture 2" descr="Petit rappel! - Le 115 du Particulier">
            <a:extLst>
              <a:ext uri="{FF2B5EF4-FFF2-40B4-BE49-F238E27FC236}">
                <a16:creationId xmlns:a16="http://schemas.microsoft.com/office/drawing/2014/main" id="{078705CC-B68F-4BA7-98E5-F274D127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740" y="2113960"/>
            <a:ext cx="2190704" cy="21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291617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641020E-32C4-4D8A-964A-41002C90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09600"/>
            <a:ext cx="10252301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 : </a:t>
            </a:r>
            <a:r>
              <a:rPr lang="fr-FR" sz="2400" dirty="0"/>
              <a:t>Atteindre un développement grâce à un site de e-commerce 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68159D-4622-4977-A923-3C44B4861A61}"/>
              </a:ext>
            </a:extLst>
          </p:cNvPr>
          <p:cNvSpPr txBox="1">
            <a:spLocks/>
          </p:cNvSpPr>
          <p:nvPr/>
        </p:nvSpPr>
        <p:spPr>
          <a:xfrm>
            <a:off x="1141413" y="73650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sz="28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CFFF75D-36FC-4FF2-9994-46B608E1B246}"/>
              </a:ext>
            </a:extLst>
          </p:cNvPr>
          <p:cNvSpPr/>
          <p:nvPr/>
        </p:nvSpPr>
        <p:spPr>
          <a:xfrm>
            <a:off x="4541384" y="3860709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380765-CB13-4043-9B09-83339935D808}"/>
              </a:ext>
            </a:extLst>
          </p:cNvPr>
          <p:cNvSpPr txBox="1"/>
          <p:nvPr/>
        </p:nvSpPr>
        <p:spPr>
          <a:xfrm>
            <a:off x="6267562" y="3291233"/>
            <a:ext cx="67256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Gagner en Visibilité et en Notoriété </a:t>
            </a:r>
            <a:r>
              <a:rPr lang="fr-FR" sz="2800" dirty="0"/>
              <a:t>						</a:t>
            </a:r>
          </a:p>
        </p:txBody>
      </p:sp>
      <p:pic>
        <p:nvPicPr>
          <p:cNvPr id="15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D1A16B79-2202-4127-B6AC-7DAF2942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82" y="2963680"/>
            <a:ext cx="3654897" cy="233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onnées personnelles: Tout comme Facebook, Snapchat et Instagram stockent  tout ! - MCE TV">
            <a:extLst>
              <a:ext uri="{FF2B5EF4-FFF2-40B4-BE49-F238E27FC236}">
                <a16:creationId xmlns:a16="http://schemas.microsoft.com/office/drawing/2014/main" id="{72B1B811-84F3-42D6-9B26-83C9137EB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151" y="3962995"/>
            <a:ext cx="3930260" cy="175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36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632" y="666037"/>
            <a:ext cx="11696368" cy="970450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Présentation de l’entreprise</a:t>
            </a:r>
            <a:br>
              <a:rPr lang="fr-FR" dirty="0"/>
            </a:br>
            <a:r>
              <a:rPr lang="fr-FR" dirty="0"/>
              <a:t>	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341907" y="1251195"/>
            <a:ext cx="5532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Fondée en 2015 par deux esprits créatifs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6" name="Picture 10" descr="Témoignages de donateur·trice·s — François Leclair﻿">
            <a:extLst>
              <a:ext uri="{FF2B5EF4-FFF2-40B4-BE49-F238E27FC236}">
                <a16:creationId xmlns:a16="http://schemas.microsoft.com/office/drawing/2014/main" id="{6903FEE3-8217-4B43-803E-8A467159B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2"/>
          <a:stretch/>
        </p:blipFill>
        <p:spPr bwMode="auto">
          <a:xfrm>
            <a:off x="1160048" y="1933579"/>
            <a:ext cx="1358889" cy="13925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PODCAST] Avec le studio Curiosity Interactive, Camille Renaud veut faire  entendre sa voix - Le Lien MULTIMÉDIA :: le portail des professionnels du  numérique au Québec">
            <a:extLst>
              <a:ext uri="{FF2B5EF4-FFF2-40B4-BE49-F238E27FC236}">
                <a16:creationId xmlns:a16="http://schemas.microsoft.com/office/drawing/2014/main" id="{19921408-D4A9-477F-AE47-BC7DC51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1" r="21067"/>
          <a:stretch/>
        </p:blipFill>
        <p:spPr bwMode="auto">
          <a:xfrm>
            <a:off x="3042242" y="1960708"/>
            <a:ext cx="1358890" cy="13178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F226F40-804C-4691-8BD3-F9E1C4EE4961}"/>
              </a:ext>
            </a:extLst>
          </p:cNvPr>
          <p:cNvSpPr txBox="1"/>
          <p:nvPr/>
        </p:nvSpPr>
        <p:spPr>
          <a:xfrm>
            <a:off x="877253" y="3357131"/>
            <a:ext cx="192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François </a:t>
            </a:r>
            <a:r>
              <a:rPr lang="fr-FR" sz="1600" b="1" dirty="0" err="1"/>
              <a:t>LeClair</a:t>
            </a:r>
            <a:endParaRPr lang="fr-FR" sz="1600" b="1" dirty="0"/>
          </a:p>
          <a:p>
            <a:pPr algn="ctr"/>
            <a:r>
              <a:rPr lang="fr-FR" sz="1400" b="1" dirty="0"/>
              <a:t>Fondateur</a:t>
            </a:r>
            <a:r>
              <a:rPr lang="fr-FR" sz="1600" b="1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3D74E57-0998-467A-8C32-42B24FEE0A3E}"/>
              </a:ext>
            </a:extLst>
          </p:cNvPr>
          <p:cNvSpPr txBox="1"/>
          <p:nvPr/>
        </p:nvSpPr>
        <p:spPr>
          <a:xfrm>
            <a:off x="2795240" y="3330206"/>
            <a:ext cx="1870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Camille Renaud</a:t>
            </a:r>
          </a:p>
          <a:p>
            <a:pPr algn="ctr"/>
            <a:r>
              <a:rPr lang="fr-FR" sz="1400" b="1" dirty="0"/>
              <a:t>Co-Fondatrice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7BD487-163A-4616-93DB-B480B8467344}"/>
              </a:ext>
            </a:extLst>
          </p:cNvPr>
          <p:cNvSpPr txBox="1"/>
          <p:nvPr/>
        </p:nvSpPr>
        <p:spPr>
          <a:xfrm>
            <a:off x="6397331" y="1728702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Leadeur incontesté de l'industrie des déguisements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08A30C5-E9F9-4B1C-BE18-AF8D225D54B0}"/>
              </a:ext>
            </a:extLst>
          </p:cNvPr>
          <p:cNvSpPr txBox="1"/>
          <p:nvPr/>
        </p:nvSpPr>
        <p:spPr>
          <a:xfrm>
            <a:off x="348227" y="4056278"/>
            <a:ext cx="625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L’indispensable pour bien fêter déguisé</a:t>
            </a:r>
          </a:p>
        </p:txBody>
      </p:sp>
      <p:pic>
        <p:nvPicPr>
          <p:cNvPr id="3078" name="Picture 6" descr="Coloriage de deux enfants qui font la fête pour le Nouvel An">
            <a:extLst>
              <a:ext uri="{FF2B5EF4-FFF2-40B4-BE49-F238E27FC236}">
                <a16:creationId xmlns:a16="http://schemas.microsoft.com/office/drawing/2014/main" id="{BA7797A9-B2D3-45EC-BA6C-D71A671EF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"/>
          <a:stretch/>
        </p:blipFill>
        <p:spPr bwMode="auto">
          <a:xfrm>
            <a:off x="2523137" y="4436099"/>
            <a:ext cx="1255837" cy="16852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13AC907-A3A9-4BD4-B9A2-FFF96F1D6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4570" y="2467249"/>
            <a:ext cx="2776282" cy="252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056178-EAB0-4C36-A3FB-4825F96DB8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99"/>
          <a:stretch/>
        </p:blipFill>
        <p:spPr>
          <a:xfrm>
            <a:off x="8700852" y="2645505"/>
            <a:ext cx="3311038" cy="2271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7C0E61-4518-4B43-A037-F7F1AD1F1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324" y="3366324"/>
            <a:ext cx="119376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lh7-us.googleusercontent.com/ReCuQF0JoDA-5G0w9wYVL0DYSPINNcU2xdw87NP9joIBGHy7qfierPYm1LTLaUL6LykaP5FX8p45A6VROAV0r5qXyU7tpDQmaxjLcNfF1pMJwRO1m3fNCN4rCa9PofYN7eAm8Qc2jAsL0r-fj83_C1W8=s2048">
            <a:extLst>
              <a:ext uri="{FF2B5EF4-FFF2-40B4-BE49-F238E27FC236}">
                <a16:creationId xmlns:a16="http://schemas.microsoft.com/office/drawing/2014/main" id="{15915032-17D7-4187-94EB-46AE1CC7B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04" y="2605079"/>
            <a:ext cx="1505545" cy="84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09FE90-3100-45DE-AB5F-42ACC145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49" y="3062998"/>
            <a:ext cx="783419" cy="66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D6DDC01-51D0-4DA9-8B50-C5B6973A4B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8171" y="4481343"/>
            <a:ext cx="67818" cy="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00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641020E-32C4-4D8A-964A-41002C90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09600"/>
            <a:ext cx="10252301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 : </a:t>
            </a:r>
            <a:r>
              <a:rPr lang="fr-FR" sz="2400" dirty="0"/>
              <a:t>Atteindre un développement grâce à un site de e-commerce 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68159D-4622-4977-A923-3C44B4861A61}"/>
              </a:ext>
            </a:extLst>
          </p:cNvPr>
          <p:cNvSpPr txBox="1">
            <a:spLocks/>
          </p:cNvSpPr>
          <p:nvPr/>
        </p:nvSpPr>
        <p:spPr>
          <a:xfrm>
            <a:off x="1141413" y="73650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sz="28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CFFF75D-36FC-4FF2-9994-46B608E1B246}"/>
              </a:ext>
            </a:extLst>
          </p:cNvPr>
          <p:cNvSpPr/>
          <p:nvPr/>
        </p:nvSpPr>
        <p:spPr>
          <a:xfrm>
            <a:off x="2992279" y="3296814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380765-CB13-4043-9B09-83339935D808}"/>
              </a:ext>
            </a:extLst>
          </p:cNvPr>
          <p:cNvSpPr txBox="1"/>
          <p:nvPr/>
        </p:nvSpPr>
        <p:spPr>
          <a:xfrm>
            <a:off x="4684128" y="3377501"/>
            <a:ext cx="412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Gagner en Visibilité et en Notoriété 						</a:t>
            </a:r>
          </a:p>
        </p:txBody>
      </p:sp>
      <p:pic>
        <p:nvPicPr>
          <p:cNvPr id="15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D1A16B79-2202-4127-B6AC-7DAF2942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10" y="2978195"/>
            <a:ext cx="1755567" cy="112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05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641020E-32C4-4D8A-964A-41002C90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09600"/>
            <a:ext cx="10252301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 : </a:t>
            </a:r>
            <a:r>
              <a:rPr lang="fr-FR" sz="2400" dirty="0"/>
              <a:t>Atteindre un développement grâce à un site de e-commerce 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68159D-4622-4977-A923-3C44B4861A61}"/>
              </a:ext>
            </a:extLst>
          </p:cNvPr>
          <p:cNvSpPr txBox="1">
            <a:spLocks/>
          </p:cNvSpPr>
          <p:nvPr/>
        </p:nvSpPr>
        <p:spPr>
          <a:xfrm>
            <a:off x="1141413" y="73650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sz="2800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5F8F970-82E1-4522-9D0B-8362105C124C}"/>
              </a:ext>
            </a:extLst>
          </p:cNvPr>
          <p:cNvSpPr/>
          <p:nvPr/>
        </p:nvSpPr>
        <p:spPr>
          <a:xfrm>
            <a:off x="4505614" y="3792879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C03F81-8EE0-4378-87AC-3ED912501A4E}"/>
              </a:ext>
            </a:extLst>
          </p:cNvPr>
          <p:cNvSpPr txBox="1"/>
          <p:nvPr/>
        </p:nvSpPr>
        <p:spPr>
          <a:xfrm>
            <a:off x="6267562" y="3454252"/>
            <a:ext cx="5936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Support à la Force Commerciale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1D7393F-95D3-4970-894B-7E917189F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63" r="49635" b="-2826"/>
          <a:stretch/>
        </p:blipFill>
        <p:spPr>
          <a:xfrm>
            <a:off x="1781543" y="2961050"/>
            <a:ext cx="1730914" cy="16185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D79FCF-2614-42B8-B809-C82C475C8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094952" y="4307159"/>
            <a:ext cx="3104096" cy="13959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408D88A-70D0-4944-B877-6FFDC8BF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128" y="4510166"/>
            <a:ext cx="6574971" cy="67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7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641020E-32C4-4D8A-964A-41002C90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09600"/>
            <a:ext cx="10252301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 : </a:t>
            </a:r>
            <a:r>
              <a:rPr lang="fr-FR" sz="2400" dirty="0"/>
              <a:t>Atteindre un développement grâce à un site de e-commerce 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68159D-4622-4977-A923-3C44B4861A61}"/>
              </a:ext>
            </a:extLst>
          </p:cNvPr>
          <p:cNvSpPr txBox="1">
            <a:spLocks/>
          </p:cNvSpPr>
          <p:nvPr/>
        </p:nvSpPr>
        <p:spPr>
          <a:xfrm>
            <a:off x="1141413" y="73650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sz="28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CFFF75D-36FC-4FF2-9994-46B608E1B246}"/>
              </a:ext>
            </a:extLst>
          </p:cNvPr>
          <p:cNvSpPr/>
          <p:nvPr/>
        </p:nvSpPr>
        <p:spPr>
          <a:xfrm>
            <a:off x="2992279" y="3296814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5F8F970-82E1-4522-9D0B-8362105C124C}"/>
              </a:ext>
            </a:extLst>
          </p:cNvPr>
          <p:cNvSpPr/>
          <p:nvPr/>
        </p:nvSpPr>
        <p:spPr>
          <a:xfrm>
            <a:off x="4418502" y="4259389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380765-CB13-4043-9B09-83339935D808}"/>
              </a:ext>
            </a:extLst>
          </p:cNvPr>
          <p:cNvSpPr txBox="1"/>
          <p:nvPr/>
        </p:nvSpPr>
        <p:spPr>
          <a:xfrm>
            <a:off x="4684128" y="3377501"/>
            <a:ext cx="412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Gagner en Visibilité et en Notoriété 						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C03F81-8EE0-4378-87AC-3ED912501A4E}"/>
              </a:ext>
            </a:extLst>
          </p:cNvPr>
          <p:cNvSpPr txBox="1"/>
          <p:nvPr/>
        </p:nvSpPr>
        <p:spPr>
          <a:xfrm>
            <a:off x="6361145" y="4361213"/>
            <a:ext cx="393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Support à la Force Commerciale</a:t>
            </a:r>
          </a:p>
        </p:txBody>
      </p:sp>
      <p:pic>
        <p:nvPicPr>
          <p:cNvPr id="15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D1A16B79-2202-4127-B6AC-7DAF2942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10" y="2978195"/>
            <a:ext cx="1755567" cy="112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1D7393F-95D3-4970-894B-7E917189F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63" r="49635" b="-2826"/>
          <a:stretch/>
        </p:blipFill>
        <p:spPr>
          <a:xfrm>
            <a:off x="2942419" y="3860709"/>
            <a:ext cx="826373" cy="7727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D79FCF-2614-42B8-B809-C82C475C8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2607916" y="4487314"/>
            <a:ext cx="1584581" cy="7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1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641020E-32C4-4D8A-964A-41002C90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09600"/>
            <a:ext cx="10252301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 : </a:t>
            </a:r>
            <a:r>
              <a:rPr lang="fr-FR" sz="2400" dirty="0"/>
              <a:t>Atteindre un développement grâce à un site de e-commerce 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68159D-4622-4977-A923-3C44B4861A61}"/>
              </a:ext>
            </a:extLst>
          </p:cNvPr>
          <p:cNvSpPr txBox="1">
            <a:spLocks/>
          </p:cNvSpPr>
          <p:nvPr/>
        </p:nvSpPr>
        <p:spPr>
          <a:xfrm>
            <a:off x="1141413" y="73650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sz="2800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26950E9-0467-45D5-8BC6-DC15438814E9}"/>
              </a:ext>
            </a:extLst>
          </p:cNvPr>
          <p:cNvSpPr/>
          <p:nvPr/>
        </p:nvSpPr>
        <p:spPr>
          <a:xfrm>
            <a:off x="5491048" y="3674720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68448B-7BF1-4BF7-A299-FAF428BF9985}"/>
              </a:ext>
            </a:extLst>
          </p:cNvPr>
          <p:cNvSpPr txBox="1"/>
          <p:nvPr/>
        </p:nvSpPr>
        <p:spPr>
          <a:xfrm>
            <a:off x="7779660" y="2859827"/>
            <a:ext cx="39383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Cible client</a:t>
            </a:r>
          </a:p>
        </p:txBody>
      </p:sp>
      <p:pic>
        <p:nvPicPr>
          <p:cNvPr id="18" name="Picture 6" descr="Transport Express France – Transporteur livraison France | MTI Express">
            <a:extLst>
              <a:ext uri="{FF2B5EF4-FFF2-40B4-BE49-F238E27FC236}">
                <a16:creationId xmlns:a16="http://schemas.microsoft.com/office/drawing/2014/main" id="{CF9DACD4-6A3D-4E0F-B631-07B608331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37" y="3013447"/>
            <a:ext cx="2992005" cy="214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ivraison – Bostaurus">
            <a:extLst>
              <a:ext uri="{FF2B5EF4-FFF2-40B4-BE49-F238E27FC236}">
                <a16:creationId xmlns:a16="http://schemas.microsoft.com/office/drawing/2014/main" id="{B51439A3-7EF3-4BB5-AA57-FC9A35AD6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96" y="3527567"/>
            <a:ext cx="3330695" cy="243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5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641020E-32C4-4D8A-964A-41002C90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09600"/>
            <a:ext cx="10252301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 : </a:t>
            </a:r>
            <a:r>
              <a:rPr lang="fr-FR" sz="2400" dirty="0"/>
              <a:t>Atteindre un développement grâce à un site de e-commerce 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68159D-4622-4977-A923-3C44B4861A61}"/>
              </a:ext>
            </a:extLst>
          </p:cNvPr>
          <p:cNvSpPr txBox="1">
            <a:spLocks/>
          </p:cNvSpPr>
          <p:nvPr/>
        </p:nvSpPr>
        <p:spPr>
          <a:xfrm>
            <a:off x="1141413" y="73650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sz="28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6CFFF75D-36FC-4FF2-9994-46B608E1B246}"/>
              </a:ext>
            </a:extLst>
          </p:cNvPr>
          <p:cNvSpPr/>
          <p:nvPr/>
        </p:nvSpPr>
        <p:spPr>
          <a:xfrm>
            <a:off x="2992279" y="3296814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5F8F970-82E1-4522-9D0B-8362105C124C}"/>
              </a:ext>
            </a:extLst>
          </p:cNvPr>
          <p:cNvSpPr/>
          <p:nvPr/>
        </p:nvSpPr>
        <p:spPr>
          <a:xfrm>
            <a:off x="4418502" y="4259389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26950E9-0467-45D5-8BC6-DC15438814E9}"/>
              </a:ext>
            </a:extLst>
          </p:cNvPr>
          <p:cNvSpPr/>
          <p:nvPr/>
        </p:nvSpPr>
        <p:spPr>
          <a:xfrm>
            <a:off x="6586072" y="5135593"/>
            <a:ext cx="1553028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380765-CB13-4043-9B09-83339935D808}"/>
              </a:ext>
            </a:extLst>
          </p:cNvPr>
          <p:cNvSpPr txBox="1"/>
          <p:nvPr/>
        </p:nvSpPr>
        <p:spPr>
          <a:xfrm>
            <a:off x="4684128" y="3377501"/>
            <a:ext cx="4125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Gagner en Visibilité et en Notoriété 						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C03F81-8EE0-4378-87AC-3ED912501A4E}"/>
              </a:ext>
            </a:extLst>
          </p:cNvPr>
          <p:cNvSpPr txBox="1"/>
          <p:nvPr/>
        </p:nvSpPr>
        <p:spPr>
          <a:xfrm>
            <a:off x="6361145" y="4361213"/>
            <a:ext cx="393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Support à la Force Commerciale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68448B-7BF1-4BF7-A299-FAF428BF9985}"/>
              </a:ext>
            </a:extLst>
          </p:cNvPr>
          <p:cNvSpPr txBox="1"/>
          <p:nvPr/>
        </p:nvSpPr>
        <p:spPr>
          <a:xfrm>
            <a:off x="8955599" y="5228513"/>
            <a:ext cx="3938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Cible client</a:t>
            </a:r>
          </a:p>
        </p:txBody>
      </p:sp>
      <p:pic>
        <p:nvPicPr>
          <p:cNvPr id="15" name="Picture 2" descr="Qu'est-ce que le ciblage marketing ? Définition et méthodologie">
            <a:extLst>
              <a:ext uri="{FF2B5EF4-FFF2-40B4-BE49-F238E27FC236}">
                <a16:creationId xmlns:a16="http://schemas.microsoft.com/office/drawing/2014/main" id="{D1A16B79-2202-4127-B6AC-7DAF2942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10" y="2978195"/>
            <a:ext cx="1755567" cy="112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1D7393F-95D3-4970-894B-7E917189F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63" r="49635" b="-2826"/>
          <a:stretch/>
        </p:blipFill>
        <p:spPr>
          <a:xfrm>
            <a:off x="2942419" y="3860709"/>
            <a:ext cx="826373" cy="77275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D79FCF-2614-42B8-B809-C82C475C8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2607916" y="4487314"/>
            <a:ext cx="1584581" cy="712611"/>
          </a:xfrm>
          <a:prstGeom prst="rect">
            <a:avLst/>
          </a:prstGeom>
        </p:spPr>
      </p:pic>
      <p:pic>
        <p:nvPicPr>
          <p:cNvPr id="18" name="Picture 6" descr="Transport Express France – Transporteur livraison France | MTI Express">
            <a:extLst>
              <a:ext uri="{FF2B5EF4-FFF2-40B4-BE49-F238E27FC236}">
                <a16:creationId xmlns:a16="http://schemas.microsoft.com/office/drawing/2014/main" id="{CF9DACD4-6A3D-4E0F-B631-07B608331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66" y="5016420"/>
            <a:ext cx="1598500" cy="114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97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 – Valorisation du produit côté </a:t>
            </a:r>
            <a:r>
              <a:rPr lang="fr-FR" dirty="0" err="1"/>
              <a:t>client.e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5. </a:t>
            </a:r>
            <a:r>
              <a:rPr lang="en-US" sz="1400" dirty="0" err="1">
                <a:solidFill>
                  <a:srgbClr val="FFFF00"/>
                </a:solidFill>
              </a:rPr>
              <a:t>Résultats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641020E-32C4-4D8A-964A-41002C90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09600"/>
            <a:ext cx="10252301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 : </a:t>
            </a:r>
            <a:r>
              <a:rPr lang="fr-FR" sz="2400" dirty="0"/>
              <a:t>Atteindre un développement grâce à un site de e-commerce </a:t>
            </a:r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468159D-4622-4977-A923-3C44B4861A61}"/>
              </a:ext>
            </a:extLst>
          </p:cNvPr>
          <p:cNvSpPr txBox="1">
            <a:spLocks/>
          </p:cNvSpPr>
          <p:nvPr/>
        </p:nvSpPr>
        <p:spPr>
          <a:xfrm>
            <a:off x="1141413" y="736508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fr-FR" sz="2800" dirty="0"/>
          </a:p>
        </p:txBody>
      </p:sp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EE8EA022-C697-4E26-B7D7-E1C3B6D4148A}"/>
              </a:ext>
            </a:extLst>
          </p:cNvPr>
          <p:cNvSpPr/>
          <p:nvPr/>
        </p:nvSpPr>
        <p:spPr>
          <a:xfrm>
            <a:off x="1163182" y="2458174"/>
            <a:ext cx="5246914" cy="305888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Message du </a:t>
            </a:r>
            <a:r>
              <a:rPr lang="fr-FR" b="1" dirty="0" err="1"/>
              <a:t>product</a:t>
            </a:r>
            <a:r>
              <a:rPr lang="fr-FR" b="1" dirty="0"/>
              <a:t> </a:t>
            </a:r>
            <a:r>
              <a:rPr lang="fr-FR" b="1" dirty="0" err="1"/>
              <a:t>Owner</a:t>
            </a:r>
            <a:r>
              <a:rPr lang="fr-FR" b="1" dirty="0"/>
              <a:t> : </a:t>
            </a:r>
          </a:p>
          <a:p>
            <a:pPr algn="ctr"/>
            <a:r>
              <a:rPr lang="fr-FR" dirty="0"/>
              <a:t>Salut les gars! Je suis satisfait du travail fourni pour le site ! Je suis sûr que le résultat sera super. L’objectif sera atteint. Merci.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9C2A36B-2522-4751-9009-ED5283B9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95" y="2636276"/>
            <a:ext cx="3936368" cy="30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7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7200" dirty="0"/>
              <a:t>6 – Bilan</a:t>
            </a:r>
            <a:br>
              <a:rPr lang="fr-FR" sz="7200" dirty="0"/>
            </a:br>
            <a:r>
              <a:rPr lang="fr-FR" dirty="0"/>
              <a:t>6.1. Bilan technique</a:t>
            </a:r>
            <a:br>
              <a:rPr lang="fr-FR" dirty="0"/>
            </a:br>
            <a:r>
              <a:rPr lang="fr-FR" dirty="0"/>
              <a:t>6.2. Bilan du travail d’équipe</a:t>
            </a:r>
            <a:br>
              <a:rPr lang="fr-FR" dirty="0"/>
            </a:br>
            <a:r>
              <a:rPr lang="fr-FR" dirty="0"/>
              <a:t>6.3. Bilan de compétences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/>
              <a:t>Transition entre les parties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503775973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 – Bilan technique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10000" y="2702160"/>
            <a:ext cx="1038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Retours sur les objectifs et sous-objectifs formulés à la fin de 1.2 :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Expliquer si l’objectif a été atteint et selon quel pourcentage (ex: camemberts)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Expliquer ce qu’il reste à faire par rapport au contrat et ce qui pourrait être fait en plus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564506516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 – Bilan technique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10000" y="2702160"/>
            <a:ext cx="10388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Bilan quantifié du projet : récapituler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tous les livrables rendus, documentations, sources code (avec captures d’écran des rendus)</a:t>
            </a:r>
          </a:p>
          <a:p>
            <a:pPr marL="285750" indent="-285750">
              <a:buFontTx/>
              <a:buChar char="-"/>
            </a:pPr>
            <a:r>
              <a:rPr lang="fr-FR" dirty="0"/>
              <a:t>nb lignes de code</a:t>
            </a:r>
          </a:p>
          <a:p>
            <a:pPr marL="285750" indent="-285750">
              <a:buFontTx/>
              <a:buChar char="-"/>
            </a:pPr>
            <a:r>
              <a:rPr lang="fr-FR" dirty="0"/>
              <a:t>nb heures travail</a:t>
            </a:r>
          </a:p>
          <a:p>
            <a:r>
              <a:rPr lang="fr-FR" dirty="0"/>
              <a:t>…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975643612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 – Bilan d’équipe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2250599"/>
            <a:ext cx="103880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expliquer le nb d’heures de travail (le coût du projet) :</a:t>
            </a:r>
          </a:p>
          <a:p>
            <a:r>
              <a:rPr lang="fr-FR" dirty="0"/>
              <a:t>Comparer la planification réelle à la planification prévisionnelle présentée en 2.1.</a:t>
            </a:r>
          </a:p>
          <a:p>
            <a:r>
              <a:rPr lang="fr-FR" dirty="0"/>
              <a:t>Projeter des planifications lisibles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la planification réelle apparaît en-dessous de la prévisionnelle dans un 2</a:t>
            </a:r>
            <a:r>
              <a:rPr lang="fr-FR" baseline="30000" dirty="0"/>
              <a:t>nd</a:t>
            </a:r>
            <a:r>
              <a:rPr lang="fr-FR" dirty="0"/>
              <a:t>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Soit la planification réelle se superpose à la prévisionnelle dans un 2</a:t>
            </a:r>
            <a:r>
              <a:rPr lang="fr-FR" baseline="30000" dirty="0"/>
              <a:t>nd</a:t>
            </a:r>
            <a:r>
              <a:rPr lang="fr-FR" dirty="0"/>
              <a:t> temps</a:t>
            </a:r>
          </a:p>
          <a:p>
            <a:r>
              <a:rPr lang="fr-FR" dirty="0"/>
              <a:t>Utiliser la fonction d’apparition progressive des informations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Analyse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Identifier les écarts et quantifier le nb d’heures passées en plus ou en moins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Expliquer les écarts en relatant les évènements de ces périodes de travail (difficultés techniques, difficultés humaines)</a:t>
            </a:r>
          </a:p>
          <a:p>
            <a:pPr marL="285750" indent="-285750">
              <a:buFontTx/>
              <a:buChar char="-"/>
            </a:pPr>
            <a:r>
              <a:rPr lang="fr-FR" dirty="0"/>
              <a:t>Exposer les solutions que vous auriez pu / pourriez mettre en place pour éviter ces écarts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38035205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0684" y="401417"/>
            <a:ext cx="11696368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Présentation de l’entreprise</a:t>
            </a:r>
            <a:br>
              <a:rPr lang="fr-FR" dirty="0"/>
            </a:br>
            <a:r>
              <a:rPr lang="fr-FR" dirty="0"/>
              <a:t>	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2641D12-52BE-4BE7-BF5A-040DE952E291}"/>
              </a:ext>
            </a:extLst>
          </p:cNvPr>
          <p:cNvSpPr txBox="1"/>
          <p:nvPr/>
        </p:nvSpPr>
        <p:spPr>
          <a:xfrm>
            <a:off x="1707797" y="3429000"/>
            <a:ext cx="935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Pourquoi les clients de </a:t>
            </a:r>
            <a:r>
              <a:rPr lang="fr-FR" sz="2800" b="1" dirty="0" err="1"/>
              <a:t>Disguise’Hub</a:t>
            </a:r>
            <a:r>
              <a:rPr lang="fr-FR" sz="2800" b="1" dirty="0"/>
              <a:t> sont-ils fidèles ?</a:t>
            </a:r>
          </a:p>
        </p:txBody>
      </p:sp>
      <p:pic>
        <p:nvPicPr>
          <p:cNvPr id="9" name="Picture 2" descr="Développez votre chiffre d'affaires avec un outil de veille">
            <a:extLst>
              <a:ext uri="{FF2B5EF4-FFF2-40B4-BE49-F238E27FC236}">
                <a16:creationId xmlns:a16="http://schemas.microsoft.com/office/drawing/2014/main" id="{00F4F7F3-CD4A-4F85-8A7C-A8FA9300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64" y="1143331"/>
            <a:ext cx="3679231" cy="2063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5B5B038-EC7F-4906-97DD-3A7CFBFFEB9B}"/>
              </a:ext>
            </a:extLst>
          </p:cNvPr>
          <p:cNvSpPr txBox="1"/>
          <p:nvPr/>
        </p:nvSpPr>
        <p:spPr>
          <a:xfrm>
            <a:off x="950684" y="1334117"/>
            <a:ext cx="62522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/>
              <a:t>Chiffre d’affaire de 80 Millions d’euros en 2022</a:t>
            </a:r>
          </a:p>
          <a:p>
            <a:pPr marL="285750" indent="-285750">
              <a:buFontTx/>
              <a:buChar char="-"/>
            </a:pPr>
            <a:endParaRPr lang="fr-FR" sz="2800" dirty="0"/>
          </a:p>
          <a:p>
            <a:pPr marL="285750" indent="-285750">
              <a:buFontTx/>
              <a:buChar char="-"/>
            </a:pPr>
            <a:endParaRPr lang="fr-FR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453F1DA-E2A7-4FA5-9E06-FA81A5F7A560}"/>
              </a:ext>
            </a:extLst>
          </p:cNvPr>
          <p:cNvSpPr txBox="1"/>
          <p:nvPr/>
        </p:nvSpPr>
        <p:spPr>
          <a:xfrm>
            <a:off x="479998" y="4079815"/>
            <a:ext cx="111594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/>
              <a:t>Un moteur de joie et de créativité 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Des costumes uniques inspirant diversité et confiance de soi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Chaque déguisement est une œuvre d’art 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Vers une communauté vibrante festive et solidaire</a:t>
            </a:r>
          </a:p>
        </p:txBody>
      </p:sp>
    </p:spTree>
    <p:extLst>
      <p:ext uri="{BB962C8B-B14F-4D97-AF65-F5344CB8AC3E}">
        <p14:creationId xmlns:p14="http://schemas.microsoft.com/office/powerpoint/2010/main" val="420476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 – Bilan d’équipe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21323" y="2555399"/>
            <a:ext cx="10388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Evaluer la qualité de la communication : outils de communication et de travail collaboratif utilisés (présentés en 2.1):</a:t>
            </a:r>
          </a:p>
          <a:p>
            <a:pPr marL="285750" indent="-285750">
              <a:buFontTx/>
              <a:buChar char="-"/>
            </a:pPr>
            <a:r>
              <a:rPr lang="fr-FR" dirty="0"/>
              <a:t>Entre les collaborateurs/</a:t>
            </a:r>
            <a:r>
              <a:rPr lang="fr-FR" dirty="0" err="1"/>
              <a:t>trices</a:t>
            </a:r>
            <a:r>
              <a:rPr lang="fr-FR" dirty="0"/>
              <a:t> : faire un retour d’expérience sur le contrat d’équipe, les </a:t>
            </a:r>
            <a:r>
              <a:rPr lang="fr-FR" dirty="0" err="1"/>
              <a:t>process</a:t>
            </a:r>
            <a:r>
              <a:rPr lang="fr-FR" dirty="0"/>
              <a:t> de travail (répartition des tâches, de réunion (rythme, ODJ, CR de réunion), de prise de décision, de mise en commun du travail…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Avec le/la </a:t>
            </a:r>
            <a:r>
              <a:rPr lang="fr-FR" dirty="0" err="1"/>
              <a:t>client.e</a:t>
            </a:r>
            <a:r>
              <a:rPr lang="fr-FR" dirty="0"/>
              <a:t> : les </a:t>
            </a:r>
            <a:r>
              <a:rPr lang="fr-FR" dirty="0" err="1"/>
              <a:t>process</a:t>
            </a:r>
            <a:r>
              <a:rPr lang="fr-FR" dirty="0"/>
              <a:t> de travail (réunion (rythme, ODJ, CR de réunion), la communication pendant les étapes du projet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Avec le/la </a:t>
            </a:r>
            <a:r>
              <a:rPr lang="fr-FR" dirty="0" err="1"/>
              <a:t>superviseur.e</a:t>
            </a:r>
            <a:r>
              <a:rPr lang="fr-FR" dirty="0"/>
              <a:t> : la communication pendant les étapes du projet, rendu des travaux, intégration des conseils et corrections</a:t>
            </a:r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2232286183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 – Bilan d’équipe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821323" y="2555399"/>
            <a:ext cx="10388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A la lumière de ce bilan, lister des bonnes pratiques à mettre en place pour un futur projet (Synthèse)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la planification et la quantification des heures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l’organisation interne (communication)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l’organisation externe (communication)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la répartition des tâches en fonction des goûts de </a:t>
            </a:r>
            <a:r>
              <a:rPr lang="fr-FR" dirty="0" err="1"/>
              <a:t>chacun.e</a:t>
            </a:r>
            <a:endParaRPr lang="fr-FR" dirty="0"/>
          </a:p>
          <a:p>
            <a:endParaRPr lang="fr-FR" dirty="0"/>
          </a:p>
          <a:p>
            <a:r>
              <a:rPr lang="fr-FR" dirty="0"/>
              <a:t>(transition vers la sous-partie 6.3)</a:t>
            </a:r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126902109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6.3 – Bilan de compétences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711125" y="2236155"/>
            <a:ext cx="103880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Retours sur les objectifs visés par la SAE S3 développement d’application dans les 6 compétences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Dev / Dev web</a:t>
            </a:r>
          </a:p>
          <a:p>
            <a:pPr marL="285750" indent="-285750">
              <a:buFontTx/>
              <a:buChar char="-"/>
            </a:pPr>
            <a:r>
              <a:rPr lang="fr-FR" dirty="0"/>
              <a:t>BD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Syst</a:t>
            </a:r>
            <a:r>
              <a:rPr lang="fr-FR" dirty="0"/>
              <a:t>/réseau</a:t>
            </a:r>
          </a:p>
          <a:p>
            <a:pPr marL="285750" indent="-285750">
              <a:buFontTx/>
              <a:buChar char="-"/>
            </a:pPr>
            <a:r>
              <a:rPr lang="fr-FR" dirty="0"/>
              <a:t>Gestion de projet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Travail d’équipe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Rappel des liens avec les ressources de S3 (mais aussi de S2 et S1) : expliquer les outils techniques et méthodologiques que vous aviez découverts dans les ressources et que vous avez utilisés dans le projet de la SAE S3. </a:t>
            </a:r>
          </a:p>
          <a:p>
            <a:endParaRPr lang="fr-FR" dirty="0"/>
          </a:p>
          <a:p>
            <a:r>
              <a:rPr lang="fr-FR" dirty="0"/>
              <a:t>Ex : tableaux / apparition progressive</a:t>
            </a:r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1241324794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6.3 – Bilan de compétences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01956" y="2586012"/>
            <a:ext cx="103880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Présentation de la répartition des tâches entre les membres de l’équipe et des goûts selon les 6 compétences.</a:t>
            </a:r>
          </a:p>
          <a:p>
            <a:r>
              <a:rPr lang="fr-FR" dirty="0"/>
              <a:t>Ex : camembert ou graphique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6. </a:t>
            </a:r>
            <a:r>
              <a:rPr lang="en-US" sz="1400" dirty="0" err="1">
                <a:solidFill>
                  <a:srgbClr val="FFFF00"/>
                </a:solidFill>
              </a:rPr>
              <a:t>Bilan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– Conclusion</a:t>
            </a:r>
          </a:p>
        </p:txBody>
      </p:sp>
    </p:spTree>
    <p:extLst>
      <p:ext uri="{BB962C8B-B14F-4D97-AF65-F5344CB8AC3E}">
        <p14:creationId xmlns:p14="http://schemas.microsoft.com/office/powerpoint/2010/main" val="780224961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RESUME : reprise des étapes du projet et du résultat.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72821047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OUVERTURE sur les projections professionnelles : poursuite en S4, stage et poursuite d’études.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1. </a:t>
            </a:r>
            <a:r>
              <a:rPr lang="en-US" sz="1400" dirty="0" err="1"/>
              <a:t>Présentation</a:t>
            </a:r>
            <a:r>
              <a:rPr lang="en-US" sz="1400" dirty="0"/>
              <a:t> de </a:t>
            </a:r>
            <a:r>
              <a:rPr lang="en-US" sz="1400" dirty="0" err="1"/>
              <a:t>l’entreprise</a:t>
            </a:r>
            <a:r>
              <a:rPr lang="en-US" sz="1400" dirty="0"/>
              <a:t> 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</a:t>
            </a:r>
            <a:r>
              <a:rPr lang="en-US" sz="1400" dirty="0">
                <a:solidFill>
                  <a:srgbClr val="FFFF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42848801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82623" y="482833"/>
            <a:ext cx="10572000" cy="4123034"/>
          </a:xfrm>
        </p:spPr>
        <p:txBody>
          <a:bodyPr>
            <a:normAutofit/>
          </a:bodyPr>
          <a:lstStyle/>
          <a:p>
            <a:r>
              <a:rPr lang="fr-FR" dirty="0" err="1"/>
              <a:t>DISGUISE’Hub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                  </a:t>
            </a:r>
            <a:r>
              <a:rPr lang="fr-FR" dirty="0" err="1"/>
              <a:t>Mots-clef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10001" y="5057422"/>
            <a:ext cx="10572000" cy="1682045"/>
          </a:xfrm>
        </p:spPr>
        <p:txBody>
          <a:bodyPr>
            <a:normAutofit/>
          </a:bodyPr>
          <a:lstStyle/>
          <a:p>
            <a:r>
              <a:rPr lang="fr-FR" dirty="0"/>
              <a:t>Contacts</a:t>
            </a:r>
          </a:p>
          <a:p>
            <a:r>
              <a:rPr lang="fr-FR" dirty="0"/>
              <a:t>Sources</a:t>
            </a:r>
          </a:p>
          <a:p>
            <a:endParaRPr lang="fr-FR" dirty="0"/>
          </a:p>
        </p:txBody>
      </p:sp>
      <p:pic>
        <p:nvPicPr>
          <p:cNvPr id="6" name="Shape 4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82151" y="410723"/>
            <a:ext cx="2299850" cy="143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2508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907" y="556738"/>
            <a:ext cx="11696368" cy="970450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Présentation de l’entreprise</a:t>
            </a:r>
            <a:br>
              <a:rPr lang="fr-FR" dirty="0"/>
            </a:br>
            <a:r>
              <a:rPr lang="fr-FR" dirty="0"/>
              <a:t>	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Espace réservé du pied de page 5"/>
          <p:cNvSpPr txBox="1">
            <a:spLocks/>
          </p:cNvSpPr>
          <p:nvPr/>
        </p:nvSpPr>
        <p:spPr>
          <a:xfrm>
            <a:off x="93735" y="6317370"/>
            <a:ext cx="11932010" cy="2898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Introduction – </a:t>
            </a:r>
            <a:r>
              <a:rPr lang="en-US" sz="1400" dirty="0">
                <a:solidFill>
                  <a:srgbClr val="FFFF00"/>
                </a:solidFill>
              </a:rPr>
              <a:t>1. </a:t>
            </a:r>
            <a:r>
              <a:rPr lang="en-US" sz="1400" dirty="0" err="1">
                <a:solidFill>
                  <a:srgbClr val="FFFF00"/>
                </a:solidFill>
              </a:rPr>
              <a:t>Présentation</a:t>
            </a:r>
            <a:r>
              <a:rPr lang="en-US" sz="1400" dirty="0">
                <a:solidFill>
                  <a:srgbClr val="FFFF00"/>
                </a:solidFill>
              </a:rPr>
              <a:t> de </a:t>
            </a:r>
            <a:r>
              <a:rPr lang="en-US" sz="1400" dirty="0" err="1">
                <a:solidFill>
                  <a:srgbClr val="FFFF00"/>
                </a:solidFill>
              </a:rPr>
              <a:t>l’entreprise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2. </a:t>
            </a:r>
            <a:r>
              <a:rPr lang="en-US" sz="1400" dirty="0" err="1"/>
              <a:t>Besoins</a:t>
            </a:r>
            <a:r>
              <a:rPr lang="en-US" sz="1400" dirty="0"/>
              <a:t> client – 3. </a:t>
            </a:r>
            <a:r>
              <a:rPr lang="en-US" sz="1400" dirty="0" err="1"/>
              <a:t>Méthodologie</a:t>
            </a:r>
            <a:r>
              <a:rPr lang="en-US" sz="1400" dirty="0"/>
              <a:t> – 4. </a:t>
            </a:r>
            <a:r>
              <a:rPr lang="en-US" sz="1400" dirty="0" err="1"/>
              <a:t>Déroulement</a:t>
            </a:r>
            <a:r>
              <a:rPr lang="en-US" sz="1400" dirty="0"/>
              <a:t> – 5. </a:t>
            </a:r>
            <a:r>
              <a:rPr lang="en-US" sz="1400" dirty="0" err="1"/>
              <a:t>Résultats</a:t>
            </a:r>
            <a:r>
              <a:rPr lang="en-US" sz="1400" dirty="0"/>
              <a:t> – 6. </a:t>
            </a:r>
            <a:r>
              <a:rPr lang="en-US" sz="1400" dirty="0" err="1"/>
              <a:t>Bilan</a:t>
            </a:r>
            <a:r>
              <a:rPr lang="en-US" sz="1400" dirty="0"/>
              <a:t> – Conclusion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3A78187-8205-4BEC-8747-F21958C8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97" y="1214278"/>
            <a:ext cx="9158085" cy="49819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D44DBDF-E5E5-4961-8820-098B3A8C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430" y="4909672"/>
            <a:ext cx="1881591" cy="9564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2926C08-2734-4966-BB46-6E1DEA6FC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609" y="4908541"/>
            <a:ext cx="1614402" cy="8662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5191C99-59C7-4A9C-B299-0A039CBBA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355" y="4909672"/>
            <a:ext cx="1481033" cy="86626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F18C11-1584-49BA-994D-00ED961D54F7}"/>
              </a:ext>
            </a:extLst>
          </p:cNvPr>
          <p:cNvSpPr txBox="1"/>
          <p:nvPr/>
        </p:nvSpPr>
        <p:spPr>
          <a:xfrm>
            <a:off x="1553218" y="4927377"/>
            <a:ext cx="1211542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+mj-lt"/>
              </a:rPr>
              <a:t>EVAN LAMOUR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4B96E9-9AB7-4A60-914A-AB7AFA98C58B}"/>
              </a:ext>
            </a:extLst>
          </p:cNvPr>
          <p:cNvSpPr txBox="1"/>
          <p:nvPr/>
        </p:nvSpPr>
        <p:spPr>
          <a:xfrm>
            <a:off x="3573851" y="4908541"/>
            <a:ext cx="1690701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+mj-lt"/>
              </a:rPr>
              <a:t>MAXIME PLANQUES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0F0F23-A724-4711-B417-B3A1E27510B2}"/>
              </a:ext>
            </a:extLst>
          </p:cNvPr>
          <p:cNvSpPr txBox="1"/>
          <p:nvPr/>
        </p:nvSpPr>
        <p:spPr>
          <a:xfrm>
            <a:off x="7197874" y="4954708"/>
            <a:ext cx="1821239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  <a:latin typeface="+mj-lt"/>
              </a:rPr>
              <a:t>Clément</a:t>
            </a:r>
          </a:p>
          <a:p>
            <a:pPr algn="ctr"/>
            <a:r>
              <a:rPr lang="fr-FR" sz="1100" b="1" dirty="0">
                <a:solidFill>
                  <a:schemeClr val="bg1"/>
                </a:solidFill>
                <a:latin typeface="+mj-lt"/>
              </a:rPr>
              <a:t>BALSEMIN – TRANIELLO </a:t>
            </a:r>
          </a:p>
        </p:txBody>
      </p:sp>
    </p:spTree>
    <p:extLst>
      <p:ext uri="{BB962C8B-B14F-4D97-AF65-F5344CB8AC3E}">
        <p14:creationId xmlns:p14="http://schemas.microsoft.com/office/powerpoint/2010/main" val="129512572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13624</TotalTime>
  <Words>9908</Words>
  <Application>Microsoft Office PowerPoint</Application>
  <PresentationFormat>Grand écran</PresentationFormat>
  <Paragraphs>1016</Paragraphs>
  <Slides>86</Slides>
  <Notes>5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86</vt:i4>
      </vt:variant>
    </vt:vector>
  </HeadingPairs>
  <TitlesOfParts>
    <vt:vector size="93" baseType="lpstr">
      <vt:lpstr>Arial</vt:lpstr>
      <vt:lpstr>Arial Rounded MT Bold</vt:lpstr>
      <vt:lpstr>Calibri</vt:lpstr>
      <vt:lpstr>Century Gothic</vt:lpstr>
      <vt:lpstr>Consolas</vt:lpstr>
      <vt:lpstr>Lato</vt:lpstr>
      <vt:lpstr>Maillage</vt:lpstr>
      <vt:lpstr>                Disguise’hub</vt:lpstr>
      <vt:lpstr>Notre équipe</vt:lpstr>
      <vt:lpstr>Accroche</vt:lpstr>
      <vt:lpstr>Problématique</vt:lpstr>
      <vt:lpstr>Plan</vt:lpstr>
      <vt:lpstr>1 – Présentation de l’entreprise </vt:lpstr>
      <vt:lpstr>Présentation de l’entreprise  </vt:lpstr>
      <vt:lpstr>Présentation de l’entreprise  </vt:lpstr>
      <vt:lpstr>Présentation de l’entreprise  </vt:lpstr>
      <vt:lpstr>2 – Recueil des besoins du client 2.1. Analyse de la demande 2.2. Objectifs techniques</vt:lpstr>
      <vt:lpstr>2.1 – Analyse de la demande du client</vt:lpstr>
      <vt:lpstr>2.1 – Analyse de la demande du client</vt:lpstr>
      <vt:lpstr>2.1 – Analyse de la demande du client</vt:lpstr>
      <vt:lpstr>2.2 – Définition des objectifs techniques </vt:lpstr>
      <vt:lpstr>2.2 – Définition des objectifs techniques </vt:lpstr>
      <vt:lpstr>2.2 – Définition des objectifs techniques </vt:lpstr>
      <vt:lpstr>2.1 – Analyse de la demande du client</vt:lpstr>
      <vt:lpstr>2.2 – Définition des objectifs techniques </vt:lpstr>
      <vt:lpstr>2.2 – Définition des objectifs techniques </vt:lpstr>
      <vt:lpstr>2.2 – Définition des objectifs techniques </vt:lpstr>
      <vt:lpstr>3 – Réalisation technique : méthodologie  3.1. Gestion de projet  3.2. Développement</vt:lpstr>
      <vt:lpstr>3.1 – Gestion de projet Méthode de travail</vt:lpstr>
      <vt:lpstr>3.1 – Gestion de projet      Méthode de travail</vt:lpstr>
      <vt:lpstr>3.1 – Gestion de projet      Méthode de travail</vt:lpstr>
      <vt:lpstr>3.1 – Gestion de projet        Méthode de travail</vt:lpstr>
      <vt:lpstr>3.1 – Gestion de projet        Méthode de travail</vt:lpstr>
      <vt:lpstr>3.1 – Gestion de projet      Méthode de travail</vt:lpstr>
      <vt:lpstr>3.1 – Gestion de projet         Méthode de travail</vt:lpstr>
      <vt:lpstr>3.1 – Gestion de projet         Méthode de travail</vt:lpstr>
      <vt:lpstr>3.1 – Gestion de projet         Méthode de travail</vt:lpstr>
      <vt:lpstr>3.2 – Développement       choix des logiciels</vt:lpstr>
      <vt:lpstr>3.2 – Développement   Architecture logicielle du projet</vt:lpstr>
      <vt:lpstr>3.2 – Développement   Architecture logicielle du projet</vt:lpstr>
      <vt:lpstr>3.2 – Développement   Architecture logicielle du projet</vt:lpstr>
      <vt:lpstr>3.2 – Développement   Architecture logicielle du projet</vt:lpstr>
      <vt:lpstr>3.2 – Développement   Architecture logicielle du projet</vt:lpstr>
      <vt:lpstr>3.2 – Développement   Architecture logicielle du projet</vt:lpstr>
      <vt:lpstr>3.2 – Développement   Architecture logicielle du projet</vt:lpstr>
      <vt:lpstr>4 – Réalisation technique : déroulement 4.1. Site web 4.2. Base de données 4.3. Résultat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4.1. Site web</vt:lpstr>
      <vt:lpstr>4.2. Base de données</vt:lpstr>
      <vt:lpstr>4.2. Base de données</vt:lpstr>
      <vt:lpstr>4.2. Base de données</vt:lpstr>
      <vt:lpstr>4.2. Base de données</vt:lpstr>
      <vt:lpstr>4.3. Résultat</vt:lpstr>
      <vt:lpstr>4.3. Résultat</vt:lpstr>
      <vt:lpstr>5 – Réalisation technique : résultats 5.1. Démonstration du fonctionnement du site 5.2. Impact réel pour le/la client.e</vt:lpstr>
      <vt:lpstr>5.1 – Démonstration du fonctionnement du site web</vt:lpstr>
      <vt:lpstr>5.1 – Démonstration du fonctionnement du site web</vt:lpstr>
      <vt:lpstr>5.1 – Démonstration du fonctionnement du site web</vt:lpstr>
      <vt:lpstr>5.1 – Démonstration du fonctionnement du site web</vt:lpstr>
      <vt:lpstr>5.1 – Démonstration du fonctionnement du site web</vt:lpstr>
      <vt:lpstr>5.2 – Valorisation du produit côté client.e</vt:lpstr>
      <vt:lpstr>5.2 – Valorisation du produit côté client.e</vt:lpstr>
      <vt:lpstr>5.2 – Valorisation du produit côté client.e</vt:lpstr>
      <vt:lpstr>5.2 – Valorisation du produit côté client.e</vt:lpstr>
      <vt:lpstr>5.2 – Valorisation du produit côté client.e</vt:lpstr>
      <vt:lpstr>5.2 – Valorisation du produit côté client.e</vt:lpstr>
      <vt:lpstr>5.2 – Valorisation du produit côté client.e</vt:lpstr>
      <vt:lpstr>5.2 – Valorisation du produit côté client.e</vt:lpstr>
      <vt:lpstr>6 – Bilan 6.1. Bilan technique 6.2. Bilan du travail d’équipe 6.3. Bilan de compétences</vt:lpstr>
      <vt:lpstr>6.1 – Bilan technique</vt:lpstr>
      <vt:lpstr>6.1 – Bilan technique</vt:lpstr>
      <vt:lpstr>6.2 – Bilan d’équipe</vt:lpstr>
      <vt:lpstr>6.2 – Bilan d’équipe</vt:lpstr>
      <vt:lpstr>6.2 – Bilan d’équipe</vt:lpstr>
      <vt:lpstr>6.3 – Bilan de compétences</vt:lpstr>
      <vt:lpstr>6.3 – Bilan de compétences</vt:lpstr>
      <vt:lpstr>Conclusion</vt:lpstr>
      <vt:lpstr>Conclusion</vt:lpstr>
      <vt:lpstr>DISGUISE’Hub                     Mots-clef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stage Développement Raspeberry PI</dc:title>
  <dc:creator>Yann</dc:creator>
  <cp:lastModifiedBy>Marwan AL MASRI</cp:lastModifiedBy>
  <cp:revision>175</cp:revision>
  <dcterms:created xsi:type="dcterms:W3CDTF">2017-03-10T11:11:42Z</dcterms:created>
  <dcterms:modified xsi:type="dcterms:W3CDTF">2023-12-12T10:45:39Z</dcterms:modified>
</cp:coreProperties>
</file>